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  <p:sldMasterId id="2147483674" r:id="rId2"/>
  </p:sldMasterIdLst>
  <p:notesMasterIdLst>
    <p:notesMasterId r:id="rId16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</p:sldIdLst>
  <p:sldSz cx="9144000" cy="5143500" type="screen16x9"/>
  <p:notesSz cx="6858000" cy="9144000"/>
  <p:embeddedFontLst>
    <p:embeddedFont>
      <p:font typeface="Corben" panose="020B0604020202020204" charset="0"/>
      <p:regular r:id="rId17"/>
      <p:bold r:id="rId18"/>
    </p:embeddedFont>
    <p:embeddedFont>
      <p:font typeface="Nobile" panose="020B0604020202020204" charset="0"/>
      <p:regular r:id="rId19"/>
      <p:bold r:id="rId20"/>
      <p:italic r:id="rId21"/>
      <p:boldItalic r:id="rId22"/>
    </p:embeddedFont>
    <p:embeddedFont>
      <p:font typeface="Poppins SemiBold" panose="020B0502040204020203" pitchFamily="2" charset="0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816" y="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1.xml"/><Relationship Id="rId21" Type="http://schemas.openxmlformats.org/officeDocument/2006/relationships/font" Target="fonts/font5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8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7.fntdata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font" Target="fonts/font3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6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3734e20cc7a_2_2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714375"/>
            <a:ext cx="3429000" cy="19288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5" name="Google Shape;315;g3734e20cc7a_2_242:notes"/>
          <p:cNvSpPr txBox="1">
            <a:spLocks noGrp="1"/>
          </p:cNvSpPr>
          <p:nvPr>
            <p:ph type="body" idx="1"/>
          </p:nvPr>
        </p:nvSpPr>
        <p:spPr>
          <a:xfrm>
            <a:off x="571500" y="2750344"/>
            <a:ext cx="4572000" cy="22502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9850" tIns="34900" rIns="69850" bIns="34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316" name="Google Shape;316;g3734e20cc7a_2_242:notes"/>
          <p:cNvSpPr txBox="1">
            <a:spLocks noGrp="1"/>
          </p:cNvSpPr>
          <p:nvPr>
            <p:ph type="sldNum" idx="12"/>
          </p:nvPr>
        </p:nvSpPr>
        <p:spPr>
          <a:xfrm>
            <a:off x="3237177" y="5428258"/>
            <a:ext cx="2476500" cy="286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9850" tIns="34900" rIns="69850" bIns="349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100"/>
              <a:t>10</a:t>
            </a:fld>
            <a:endParaRPr sz="110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3734e20cc7a_2_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714375"/>
            <a:ext cx="3429000" cy="19288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0" name="Google Shape;330;g3734e20cc7a_2_253:notes"/>
          <p:cNvSpPr txBox="1">
            <a:spLocks noGrp="1"/>
          </p:cNvSpPr>
          <p:nvPr>
            <p:ph type="body" idx="1"/>
          </p:nvPr>
        </p:nvSpPr>
        <p:spPr>
          <a:xfrm>
            <a:off x="571500" y="2750344"/>
            <a:ext cx="4572000" cy="22502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9850" tIns="34900" rIns="69850" bIns="34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331" name="Google Shape;331;g3734e20cc7a_2_253:notes"/>
          <p:cNvSpPr txBox="1">
            <a:spLocks noGrp="1"/>
          </p:cNvSpPr>
          <p:nvPr>
            <p:ph type="sldNum" idx="12"/>
          </p:nvPr>
        </p:nvSpPr>
        <p:spPr>
          <a:xfrm>
            <a:off x="3237177" y="5428258"/>
            <a:ext cx="2476500" cy="286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9850" tIns="34900" rIns="69850" bIns="349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100"/>
              <a:t>11</a:t>
            </a:fld>
            <a:endParaRPr sz="110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3734e20cc7a_2_2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714375"/>
            <a:ext cx="3429000" cy="19288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2" name="Google Shape;352;g3734e20cc7a_2_271:notes"/>
          <p:cNvSpPr txBox="1">
            <a:spLocks noGrp="1"/>
          </p:cNvSpPr>
          <p:nvPr>
            <p:ph type="body" idx="1"/>
          </p:nvPr>
        </p:nvSpPr>
        <p:spPr>
          <a:xfrm>
            <a:off x="571500" y="2750344"/>
            <a:ext cx="4572000" cy="22502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9850" tIns="34900" rIns="69850" bIns="34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353" name="Google Shape;353;g3734e20cc7a_2_271:notes"/>
          <p:cNvSpPr txBox="1">
            <a:spLocks noGrp="1"/>
          </p:cNvSpPr>
          <p:nvPr>
            <p:ph type="sldNum" idx="12"/>
          </p:nvPr>
        </p:nvSpPr>
        <p:spPr>
          <a:xfrm>
            <a:off x="3237177" y="5428258"/>
            <a:ext cx="2476500" cy="286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9850" tIns="34900" rIns="69850" bIns="349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100"/>
              <a:t>12</a:t>
            </a:fld>
            <a:endParaRPr sz="110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3734e20cc7a_2_3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714375"/>
            <a:ext cx="3429000" cy="19288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4" name="Google Shape;404;g3734e20cc7a_2_318:notes"/>
          <p:cNvSpPr txBox="1">
            <a:spLocks noGrp="1"/>
          </p:cNvSpPr>
          <p:nvPr>
            <p:ph type="body" idx="1"/>
          </p:nvPr>
        </p:nvSpPr>
        <p:spPr>
          <a:xfrm>
            <a:off x="571500" y="2750344"/>
            <a:ext cx="4572000" cy="22502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9850" tIns="34900" rIns="69850" bIns="34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405" name="Google Shape;405;g3734e20cc7a_2_318:notes"/>
          <p:cNvSpPr txBox="1">
            <a:spLocks noGrp="1"/>
          </p:cNvSpPr>
          <p:nvPr>
            <p:ph type="sldNum" idx="12"/>
          </p:nvPr>
        </p:nvSpPr>
        <p:spPr>
          <a:xfrm>
            <a:off x="3237177" y="5428258"/>
            <a:ext cx="2476500" cy="286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9850" tIns="34900" rIns="69850" bIns="349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100"/>
              <a:t>13</a:t>
            </a:fld>
            <a:endParaRPr sz="110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734e20cc7a_2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714375"/>
            <a:ext cx="3429000" cy="19288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" name="Google Shape;98;g3734e20cc7a_2_54:notes"/>
          <p:cNvSpPr txBox="1">
            <a:spLocks noGrp="1"/>
          </p:cNvSpPr>
          <p:nvPr>
            <p:ph type="body" idx="1"/>
          </p:nvPr>
        </p:nvSpPr>
        <p:spPr>
          <a:xfrm>
            <a:off x="571500" y="2750344"/>
            <a:ext cx="4572000" cy="22502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9850" tIns="34900" rIns="69850" bIns="34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99" name="Google Shape;99;g3734e20cc7a_2_54:notes"/>
          <p:cNvSpPr txBox="1">
            <a:spLocks noGrp="1"/>
          </p:cNvSpPr>
          <p:nvPr>
            <p:ph type="sldNum" idx="12"/>
          </p:nvPr>
        </p:nvSpPr>
        <p:spPr>
          <a:xfrm>
            <a:off x="3237177" y="5428258"/>
            <a:ext cx="2476500" cy="286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9850" tIns="34900" rIns="69850" bIns="349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100"/>
              <a:t>2</a:t>
            </a:fld>
            <a:endParaRPr sz="110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3734e20cc7a_2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714375"/>
            <a:ext cx="3429000" cy="19288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9" name="Google Shape;119;g3734e20cc7a_2_73:notes"/>
          <p:cNvSpPr txBox="1">
            <a:spLocks noGrp="1"/>
          </p:cNvSpPr>
          <p:nvPr>
            <p:ph type="body" idx="1"/>
          </p:nvPr>
        </p:nvSpPr>
        <p:spPr>
          <a:xfrm>
            <a:off x="571500" y="2750344"/>
            <a:ext cx="4572000" cy="22502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9850" tIns="34900" rIns="69850" bIns="34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120" name="Google Shape;120;g3734e20cc7a_2_73:notes"/>
          <p:cNvSpPr txBox="1">
            <a:spLocks noGrp="1"/>
          </p:cNvSpPr>
          <p:nvPr>
            <p:ph type="sldNum" idx="12"/>
          </p:nvPr>
        </p:nvSpPr>
        <p:spPr>
          <a:xfrm>
            <a:off x="3237177" y="5428258"/>
            <a:ext cx="2476500" cy="286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9850" tIns="34900" rIns="69850" bIns="349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100"/>
              <a:t>3</a:t>
            </a:fld>
            <a:endParaRPr sz="110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734e20cc7a_2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714375"/>
            <a:ext cx="3429000" cy="19288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4" name="Google Shape;144;g3734e20cc7a_2_93:notes"/>
          <p:cNvSpPr txBox="1">
            <a:spLocks noGrp="1"/>
          </p:cNvSpPr>
          <p:nvPr>
            <p:ph type="body" idx="1"/>
          </p:nvPr>
        </p:nvSpPr>
        <p:spPr>
          <a:xfrm>
            <a:off x="571500" y="2750344"/>
            <a:ext cx="4572000" cy="22502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9850" tIns="34900" rIns="69850" bIns="34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145" name="Google Shape;145;g3734e20cc7a_2_93:notes"/>
          <p:cNvSpPr txBox="1">
            <a:spLocks noGrp="1"/>
          </p:cNvSpPr>
          <p:nvPr>
            <p:ph type="sldNum" idx="12"/>
          </p:nvPr>
        </p:nvSpPr>
        <p:spPr>
          <a:xfrm>
            <a:off x="3237177" y="5428258"/>
            <a:ext cx="2476500" cy="286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9850" tIns="34900" rIns="69850" bIns="349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100"/>
              <a:t>4</a:t>
            </a:fld>
            <a:endParaRPr sz="110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3734e20cc7a_2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714375"/>
            <a:ext cx="3429000" cy="19288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8" name="Google Shape;178;g3734e20cc7a_2_121:notes"/>
          <p:cNvSpPr txBox="1">
            <a:spLocks noGrp="1"/>
          </p:cNvSpPr>
          <p:nvPr>
            <p:ph type="body" idx="1"/>
          </p:nvPr>
        </p:nvSpPr>
        <p:spPr>
          <a:xfrm>
            <a:off x="571500" y="2750344"/>
            <a:ext cx="4572000" cy="22502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9850" tIns="34900" rIns="69850" bIns="34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179" name="Google Shape;179;g3734e20cc7a_2_121:notes"/>
          <p:cNvSpPr txBox="1">
            <a:spLocks noGrp="1"/>
          </p:cNvSpPr>
          <p:nvPr>
            <p:ph type="sldNum" idx="12"/>
          </p:nvPr>
        </p:nvSpPr>
        <p:spPr>
          <a:xfrm>
            <a:off x="3237177" y="5428258"/>
            <a:ext cx="2476500" cy="286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9850" tIns="34900" rIns="69850" bIns="349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100"/>
              <a:t>5</a:t>
            </a:fld>
            <a:endParaRPr sz="110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3734e20cc7a_2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714375"/>
            <a:ext cx="3429000" cy="19288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4" name="Google Shape;194;g3734e20cc7a_2_137:notes"/>
          <p:cNvSpPr txBox="1">
            <a:spLocks noGrp="1"/>
          </p:cNvSpPr>
          <p:nvPr>
            <p:ph type="body" idx="1"/>
          </p:nvPr>
        </p:nvSpPr>
        <p:spPr>
          <a:xfrm>
            <a:off x="571500" y="2750344"/>
            <a:ext cx="4572000" cy="22502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9850" tIns="34900" rIns="69850" bIns="34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195" name="Google Shape;195;g3734e20cc7a_2_137:notes"/>
          <p:cNvSpPr txBox="1">
            <a:spLocks noGrp="1"/>
          </p:cNvSpPr>
          <p:nvPr>
            <p:ph type="sldNum" idx="12"/>
          </p:nvPr>
        </p:nvSpPr>
        <p:spPr>
          <a:xfrm>
            <a:off x="3237177" y="5428258"/>
            <a:ext cx="2476500" cy="286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9850" tIns="34900" rIns="69850" bIns="349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100"/>
              <a:t>6</a:t>
            </a:fld>
            <a:endParaRPr sz="110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3734e20cc7a_2_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714375"/>
            <a:ext cx="3429000" cy="19288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8" name="Google Shape;218;g3734e20cc7a_2_157:notes"/>
          <p:cNvSpPr txBox="1">
            <a:spLocks noGrp="1"/>
          </p:cNvSpPr>
          <p:nvPr>
            <p:ph type="body" idx="1"/>
          </p:nvPr>
        </p:nvSpPr>
        <p:spPr>
          <a:xfrm>
            <a:off x="571500" y="2750344"/>
            <a:ext cx="4572000" cy="22502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9850" tIns="34900" rIns="69850" bIns="34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219" name="Google Shape;219;g3734e20cc7a_2_157:notes"/>
          <p:cNvSpPr txBox="1">
            <a:spLocks noGrp="1"/>
          </p:cNvSpPr>
          <p:nvPr>
            <p:ph type="sldNum" idx="12"/>
          </p:nvPr>
        </p:nvSpPr>
        <p:spPr>
          <a:xfrm>
            <a:off x="3237177" y="5428258"/>
            <a:ext cx="2476500" cy="286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9850" tIns="34900" rIns="69850" bIns="349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100"/>
              <a:t>7</a:t>
            </a:fld>
            <a:endParaRPr sz="110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3734e20cc7a_2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714375"/>
            <a:ext cx="3429000" cy="19288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7" name="Google Shape;247;g3734e20cc7a_2_182:notes"/>
          <p:cNvSpPr txBox="1">
            <a:spLocks noGrp="1"/>
          </p:cNvSpPr>
          <p:nvPr>
            <p:ph type="body" idx="1"/>
          </p:nvPr>
        </p:nvSpPr>
        <p:spPr>
          <a:xfrm>
            <a:off x="571500" y="2750344"/>
            <a:ext cx="4572000" cy="22502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9850" tIns="34900" rIns="69850" bIns="34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248" name="Google Shape;248;g3734e20cc7a_2_182:notes"/>
          <p:cNvSpPr txBox="1">
            <a:spLocks noGrp="1"/>
          </p:cNvSpPr>
          <p:nvPr>
            <p:ph type="sldNum" idx="12"/>
          </p:nvPr>
        </p:nvSpPr>
        <p:spPr>
          <a:xfrm>
            <a:off x="3237177" y="5428258"/>
            <a:ext cx="2476500" cy="286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9850" tIns="34900" rIns="69850" bIns="349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100"/>
              <a:t>8</a:t>
            </a:fld>
            <a:endParaRPr sz="110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3734e20cc7a_2_2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714375"/>
            <a:ext cx="3429000" cy="19288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8" name="Google Shape;288;g3734e20cc7a_2_219:notes"/>
          <p:cNvSpPr txBox="1">
            <a:spLocks noGrp="1"/>
          </p:cNvSpPr>
          <p:nvPr>
            <p:ph type="body" idx="1"/>
          </p:nvPr>
        </p:nvSpPr>
        <p:spPr>
          <a:xfrm>
            <a:off x="571500" y="2750344"/>
            <a:ext cx="4572000" cy="22502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9850" tIns="34900" rIns="69850" bIns="34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289" name="Google Shape;289;g3734e20cc7a_2_219:notes"/>
          <p:cNvSpPr txBox="1">
            <a:spLocks noGrp="1"/>
          </p:cNvSpPr>
          <p:nvPr>
            <p:ph type="sldNum" idx="12"/>
          </p:nvPr>
        </p:nvSpPr>
        <p:spPr>
          <a:xfrm>
            <a:off x="3237177" y="5428258"/>
            <a:ext cx="2476500" cy="286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9850" tIns="34900" rIns="69850" bIns="349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100"/>
              <a:t>9</a:t>
            </a:fld>
            <a:endParaRPr sz="110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1 master">
  <p:cSld name="Slide 1 master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14" descr="preencod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9F9FF">
              <a:alpha val="94901"/>
            </a:srgbClr>
          </a:solidFill>
          <a:ln>
            <a:noFill/>
          </a:ln>
        </p:spPr>
        <p:txBody>
          <a:bodyPr spcFirstLastPara="1" wrap="square" lIns="57150" tIns="57150" rIns="57150" bIns="571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2 master">
  <p:cSld name="Slide 2 master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15" descr="preencod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3 master">
  <p:cSld name="Slide 3 master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16" descr="preencod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9F9FF">
              <a:alpha val="94901"/>
            </a:srgbClr>
          </a:solidFill>
          <a:ln>
            <a:noFill/>
          </a:ln>
        </p:spPr>
        <p:txBody>
          <a:bodyPr spcFirstLastPara="1" wrap="square" lIns="57150" tIns="57150" rIns="57150" bIns="571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4 master">
  <p:cSld name="Slide 4 master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7" descr="preencod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9F9FF">
              <a:alpha val="94901"/>
            </a:srgbClr>
          </a:solidFill>
          <a:ln>
            <a:noFill/>
          </a:ln>
        </p:spPr>
        <p:txBody>
          <a:bodyPr spcFirstLastPara="1" wrap="square" lIns="57150" tIns="57150" rIns="57150" bIns="571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5 master">
  <p:cSld name="Slide 5 master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8" descr="preencod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9F9FF">
              <a:alpha val="94901"/>
            </a:srgbClr>
          </a:solidFill>
          <a:ln>
            <a:noFill/>
          </a:ln>
        </p:spPr>
        <p:txBody>
          <a:bodyPr spcFirstLastPara="1" wrap="square" lIns="57150" tIns="57150" rIns="57150" bIns="571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6 master">
  <p:cSld name="Slide 6 master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9" descr="preencod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9F9FF">
              <a:alpha val="94901"/>
            </a:srgbClr>
          </a:solidFill>
          <a:ln>
            <a:noFill/>
          </a:ln>
        </p:spPr>
        <p:txBody>
          <a:bodyPr spcFirstLastPara="1" wrap="square" lIns="57150" tIns="57150" rIns="57150" bIns="571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7 master">
  <p:cSld name="Slide 7 master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20" descr="preencod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9F9FF">
              <a:alpha val="94901"/>
            </a:srgbClr>
          </a:solidFill>
          <a:ln>
            <a:noFill/>
          </a:ln>
        </p:spPr>
        <p:txBody>
          <a:bodyPr spcFirstLastPara="1" wrap="square" lIns="57150" tIns="57150" rIns="57150" bIns="571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8 master">
  <p:cSld name="Slide 8 master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21" descr="preencod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9F9FF">
              <a:alpha val="94901"/>
            </a:srgbClr>
          </a:solidFill>
          <a:ln>
            <a:noFill/>
          </a:ln>
        </p:spPr>
        <p:txBody>
          <a:bodyPr spcFirstLastPara="1" wrap="square" lIns="57150" tIns="57150" rIns="57150" bIns="571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9 master">
  <p:cSld name="Slide 9 master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22" descr="preencod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9F9FF">
              <a:alpha val="94901"/>
            </a:srgbClr>
          </a:solidFill>
          <a:ln>
            <a:noFill/>
          </a:ln>
        </p:spPr>
        <p:txBody>
          <a:bodyPr spcFirstLastPara="1" wrap="square" lIns="57150" tIns="57150" rIns="57150" bIns="571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10 master">
  <p:cSld name="Slide 10 master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23" descr="preencod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9F9FF">
              <a:alpha val="94901"/>
            </a:srgbClr>
          </a:solidFill>
          <a:ln>
            <a:noFill/>
          </a:ln>
        </p:spPr>
        <p:txBody>
          <a:bodyPr spcFirstLastPara="1" wrap="square" lIns="57150" tIns="57150" rIns="57150" bIns="571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11 master">
  <p:cSld name="Slide 11 master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24" descr="preencod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9F9FF">
              <a:alpha val="94901"/>
            </a:srgbClr>
          </a:solidFill>
          <a:ln>
            <a:noFill/>
          </a:ln>
        </p:spPr>
        <p:txBody>
          <a:bodyPr spcFirstLastPara="1" wrap="square" lIns="57150" tIns="57150" rIns="57150" bIns="571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12 master">
  <p:cSld name="Slide 12 master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25" descr="preencod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9F9FF">
              <a:alpha val="94901"/>
            </a:srgbClr>
          </a:solidFill>
          <a:ln>
            <a:noFill/>
          </a:ln>
        </p:spPr>
        <p:txBody>
          <a:bodyPr spcFirstLastPara="1" wrap="square" lIns="57150" tIns="57150" rIns="57150" bIns="571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>
  <p:cSld name="DEFAULT">
    <p:bg>
      <p:bgPr>
        <a:solidFill>
          <a:schemeClr val="lt1"/>
        </a:soli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2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8"/>
          <p:cNvSpPr txBox="1">
            <a:spLocks noGrp="1"/>
          </p:cNvSpPr>
          <p:nvPr>
            <p:ph type="ctrTitle"/>
          </p:nvPr>
        </p:nvSpPr>
        <p:spPr>
          <a:xfrm>
            <a:off x="311708" y="1254641"/>
            <a:ext cx="8520600" cy="212651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lvl="0"/>
            <a:r>
              <a:rPr lang="en" sz="5400" dirty="0">
                <a:solidFill>
                  <a:srgbClr val="1B1B27"/>
                </a:solidFill>
                <a:latin typeface="Corben"/>
                <a:ea typeface="Corben"/>
                <a:cs typeface="Corben"/>
                <a:sym typeface="Corben"/>
              </a:rPr>
              <a:t>Solving Debt Recovery in the Creative:</a:t>
            </a:r>
            <a:endParaRPr dirty="0"/>
          </a:p>
        </p:txBody>
      </p:sp>
      <p:pic>
        <p:nvPicPr>
          <p:cNvPr id="2" name="Google Shape;116;p29" title="Power learn Project Logo horizontal no shadow (1).png">
            <a:extLst>
              <a:ext uri="{FF2B5EF4-FFF2-40B4-BE49-F238E27FC236}">
                <a16:creationId xmlns:a16="http://schemas.microsoft.com/office/drawing/2014/main" id="{B7263C6C-E98A-9A4F-42A5-311929FDB0E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2547082" cy="13732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7"/>
          <p:cNvSpPr/>
          <p:nvPr/>
        </p:nvSpPr>
        <p:spPr>
          <a:xfrm>
            <a:off x="838600" y="850439"/>
            <a:ext cx="1401900" cy="34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3529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1100"/>
              <a:buFont typeface="Corben"/>
              <a:buNone/>
            </a:pPr>
            <a:r>
              <a:rPr lang="en" sz="1100" b="0" i="0" u="none" strike="noStrike" cap="none">
                <a:solidFill>
                  <a:srgbClr val="1B1B27"/>
                </a:solidFill>
                <a:latin typeface="Corben"/>
                <a:ea typeface="Corben"/>
                <a:cs typeface="Corben"/>
                <a:sym typeface="Corben"/>
              </a:rPr>
              <a:t>Team Profiles</a:t>
            </a:r>
            <a:endParaRPr sz="1100" b="0" i="0" u="none" strike="noStrike" cap="none"/>
          </a:p>
        </p:txBody>
      </p:sp>
      <p:sp>
        <p:nvSpPr>
          <p:cNvPr id="319" name="Google Shape;319;p37"/>
          <p:cNvSpPr/>
          <p:nvPr/>
        </p:nvSpPr>
        <p:spPr>
          <a:xfrm>
            <a:off x="2547595" y="736677"/>
            <a:ext cx="6409200" cy="3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2100"/>
              <a:buFont typeface="Corben"/>
              <a:buNone/>
            </a:pPr>
            <a:r>
              <a:rPr lang="en" sz="2100" b="0" i="0" u="none" strike="noStrike" cap="none">
                <a:solidFill>
                  <a:srgbClr val="1B1B27"/>
                </a:solidFill>
                <a:latin typeface="Corben"/>
                <a:ea typeface="Corben"/>
                <a:cs typeface="Corben"/>
                <a:sym typeface="Corben"/>
              </a:rPr>
              <a:t>Our Tech Lead: Samira Hassannoor Sheikh Ahmed</a:t>
            </a:r>
            <a:endParaRPr sz="2100" b="0" i="0" u="none" strike="noStrike" cap="none"/>
          </a:p>
        </p:txBody>
      </p:sp>
      <p:pic>
        <p:nvPicPr>
          <p:cNvPr id="320" name="Google Shape;320;p37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8470" y="1196355"/>
            <a:ext cx="4061594" cy="4061594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37"/>
          <p:cNvSpPr/>
          <p:nvPr/>
        </p:nvSpPr>
        <p:spPr>
          <a:xfrm>
            <a:off x="4440074" y="1182800"/>
            <a:ext cx="3185400" cy="21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7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orben"/>
              <a:buNone/>
            </a:pPr>
            <a:r>
              <a:rPr lang="en" sz="1300" b="0" i="0" u="none" strike="noStrike" cap="none">
                <a:solidFill>
                  <a:srgbClr val="000000"/>
                </a:solidFill>
                <a:latin typeface="Corben"/>
                <a:ea typeface="Corben"/>
                <a:cs typeface="Corben"/>
                <a:sym typeface="Corben"/>
              </a:rPr>
              <a:t>👩‍💻</a:t>
            </a:r>
            <a:r>
              <a:rPr lang="en" sz="1300" b="0" i="0" u="none" strike="noStrike" cap="none">
                <a:solidFill>
                  <a:srgbClr val="1B1B27"/>
                </a:solidFill>
                <a:latin typeface="Corben"/>
                <a:ea typeface="Corben"/>
                <a:cs typeface="Corben"/>
                <a:sym typeface="Corben"/>
              </a:rPr>
              <a:t> Samira Hassannoor Sheikh Ahmed</a:t>
            </a:r>
            <a:endParaRPr sz="1300" b="0" i="0" u="none" strike="noStrike" cap="none"/>
          </a:p>
        </p:txBody>
      </p:sp>
      <p:sp>
        <p:nvSpPr>
          <p:cNvPr id="322" name="Google Shape;322;p37"/>
          <p:cNvSpPr/>
          <p:nvPr/>
        </p:nvSpPr>
        <p:spPr>
          <a:xfrm>
            <a:off x="4708699" y="1508001"/>
            <a:ext cx="4061594" cy="172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9259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800"/>
              <a:buFont typeface="Nobile"/>
              <a:buNone/>
            </a:pPr>
            <a:r>
              <a:rPr lang="en" sz="800" b="1" i="0" u="none" strike="noStrike" cap="non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Role:</a:t>
            </a:r>
            <a:r>
              <a:rPr lang="en" sz="800" b="0" i="0" u="none" strike="noStrike" cap="non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 Tech Lead / Product Manager</a:t>
            </a:r>
            <a:endParaRPr sz="800" b="0" i="0" u="none" strike="noStrike" cap="none"/>
          </a:p>
        </p:txBody>
      </p:sp>
      <p:sp>
        <p:nvSpPr>
          <p:cNvPr id="323" name="Google Shape;323;p37"/>
          <p:cNvSpPr/>
          <p:nvPr/>
        </p:nvSpPr>
        <p:spPr>
          <a:xfrm>
            <a:off x="4708699" y="1778273"/>
            <a:ext cx="4061594" cy="3458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9259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800"/>
              <a:buFont typeface="Nobile"/>
              <a:buNone/>
            </a:pPr>
            <a:r>
              <a:rPr lang="en" sz="800" b="1" i="0" u="none" strike="noStrike" cap="non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Experience:</a:t>
            </a:r>
            <a:r>
              <a:rPr lang="en" sz="800" b="0" i="0" u="none" strike="noStrike" cap="non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 Diploma in IT (Garissa University), built digital tools, experience in UI/UX and platform design</a:t>
            </a:r>
            <a:endParaRPr sz="800" b="0" i="0" u="none" strike="noStrike" cap="none"/>
          </a:p>
        </p:txBody>
      </p:sp>
      <p:sp>
        <p:nvSpPr>
          <p:cNvPr id="324" name="Google Shape;324;p37"/>
          <p:cNvSpPr/>
          <p:nvPr/>
        </p:nvSpPr>
        <p:spPr>
          <a:xfrm>
            <a:off x="4708699" y="2221483"/>
            <a:ext cx="4061594" cy="172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9259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800"/>
              <a:buFont typeface="Nobile"/>
              <a:buNone/>
            </a:pPr>
            <a:r>
              <a:rPr lang="en" sz="800" b="0" i="0" u="none" strike="noStrike" cap="non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(Photos can be added in final doc)</a:t>
            </a:r>
            <a:endParaRPr sz="800" b="0" i="0" u="none" strike="noStrike" cap="none"/>
          </a:p>
        </p:txBody>
      </p:sp>
      <p:sp>
        <p:nvSpPr>
          <p:cNvPr id="325" name="Google Shape;325;p37"/>
          <p:cNvSpPr txBox="1"/>
          <p:nvPr/>
        </p:nvSpPr>
        <p:spPr>
          <a:xfrm>
            <a:off x="1635224" y="346477"/>
            <a:ext cx="3491400" cy="1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275" tIns="20275" rIns="20275" bIns="20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852"/>
              <a:buFont typeface="Arial"/>
              <a:buNone/>
            </a:pPr>
            <a:r>
              <a:rPr lang="en" sz="745" i="0" u="none" strike="noStrike" cap="none">
                <a:solidFill>
                  <a:srgbClr val="5E5E5E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Pitch Deck | CODEHER Hackathon </a:t>
            </a:r>
            <a:endParaRPr sz="425" i="0" u="none" strike="noStrike" cap="none">
              <a:solidFill>
                <a:srgbClr val="000000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pic>
        <p:nvPicPr>
          <p:cNvPr id="326" name="Google Shape;326;p37" title="black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88435" y="120999"/>
            <a:ext cx="2555565" cy="466022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37" title="Power learn Project Logo horizontal no shadow (1).png"/>
          <p:cNvPicPr preferRelativeResize="0"/>
          <p:nvPr/>
        </p:nvPicPr>
        <p:blipFill rotWithShape="1">
          <a:blip r:embed="rId5">
            <a:alphaModFix/>
          </a:blip>
          <a:srcRect t="1083" b="8664"/>
          <a:stretch/>
        </p:blipFill>
        <p:spPr>
          <a:xfrm>
            <a:off x="0" y="30327"/>
            <a:ext cx="1635226" cy="7751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38"/>
          <p:cNvSpPr/>
          <p:nvPr/>
        </p:nvSpPr>
        <p:spPr>
          <a:xfrm>
            <a:off x="496119" y="973783"/>
            <a:ext cx="3558034" cy="2214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1400"/>
              <a:buFont typeface="Corben"/>
              <a:buNone/>
            </a:pPr>
            <a:r>
              <a:rPr lang="en" sz="1400" b="0" i="0" u="none" strike="noStrike" cap="none">
                <a:solidFill>
                  <a:srgbClr val="1B1B27"/>
                </a:solidFill>
                <a:latin typeface="Corben"/>
                <a:ea typeface="Corben"/>
                <a:cs typeface="Corben"/>
                <a:sym typeface="Corben"/>
              </a:rPr>
              <a:t>Product Design (UI/UX) &amp; Tech Integration</a:t>
            </a:r>
            <a:endParaRPr sz="1400" b="0" i="0" u="none" strike="noStrike" cap="none"/>
          </a:p>
        </p:txBody>
      </p:sp>
      <p:sp>
        <p:nvSpPr>
          <p:cNvPr id="334" name="Google Shape;334;p38"/>
          <p:cNvSpPr/>
          <p:nvPr/>
        </p:nvSpPr>
        <p:spPr>
          <a:xfrm>
            <a:off x="496119" y="1336997"/>
            <a:ext cx="6209109" cy="442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2800"/>
              <a:buFont typeface="Corben"/>
              <a:buNone/>
            </a:pPr>
            <a:r>
              <a:rPr lang="en" sz="2800" b="0" i="0" u="none" strike="noStrike" cap="none">
                <a:solidFill>
                  <a:srgbClr val="1B1B27"/>
                </a:solidFill>
                <a:latin typeface="Corben"/>
                <a:ea typeface="Corben"/>
                <a:cs typeface="Corben"/>
                <a:sym typeface="Corben"/>
              </a:rPr>
              <a:t>Intuitive Design &amp; Robust Integration</a:t>
            </a:r>
            <a:endParaRPr sz="2800" b="0" i="0" u="none" strike="noStrike" cap="none"/>
          </a:p>
        </p:txBody>
      </p:sp>
      <p:sp>
        <p:nvSpPr>
          <p:cNvPr id="335" name="Google Shape;335;p38"/>
          <p:cNvSpPr/>
          <p:nvPr/>
        </p:nvSpPr>
        <p:spPr>
          <a:xfrm>
            <a:off x="496119" y="2263644"/>
            <a:ext cx="2419200" cy="26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528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1700"/>
              <a:buFont typeface="Corben"/>
              <a:buNone/>
            </a:pPr>
            <a:r>
              <a:rPr lang="en" sz="1700" b="0" i="0" u="none" strike="noStrike" cap="none">
                <a:solidFill>
                  <a:srgbClr val="1B1B27"/>
                </a:solidFill>
                <a:latin typeface="Corben"/>
                <a:ea typeface="Corben"/>
                <a:cs typeface="Corben"/>
                <a:sym typeface="Corben"/>
              </a:rPr>
              <a:t>Product Design (UI/UX)</a:t>
            </a:r>
            <a:endParaRPr sz="1700" b="0" i="0" u="none" strike="noStrike" cap="none"/>
          </a:p>
        </p:txBody>
      </p:sp>
      <p:sp>
        <p:nvSpPr>
          <p:cNvPr id="336" name="Google Shape;336;p38"/>
          <p:cNvSpPr/>
          <p:nvPr/>
        </p:nvSpPr>
        <p:spPr>
          <a:xfrm>
            <a:off x="496125" y="2502900"/>
            <a:ext cx="4075800" cy="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100"/>
              <a:buFont typeface="Nobile"/>
              <a:buNone/>
            </a:pPr>
            <a:r>
              <a:rPr lang="en" sz="1100" b="0" i="0" u="none" strike="noStrike" cap="non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Designed for </a:t>
            </a:r>
            <a:r>
              <a:rPr lang="en" sz="1100" b="1" i="0" u="none" strike="noStrike" cap="non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non-tech-savvy creatives</a:t>
            </a:r>
            <a:endParaRPr sz="1100" b="0" i="0" u="none" strike="noStrike" cap="none"/>
          </a:p>
        </p:txBody>
      </p:sp>
      <p:sp>
        <p:nvSpPr>
          <p:cNvPr id="337" name="Google Shape;337;p38"/>
          <p:cNvSpPr/>
          <p:nvPr/>
        </p:nvSpPr>
        <p:spPr>
          <a:xfrm>
            <a:off x="496119" y="2818284"/>
            <a:ext cx="3902943" cy="453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15900" marR="0" lvl="0" indent="-22225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100"/>
              <a:buFont typeface="Nobile"/>
              <a:buChar char="•"/>
            </a:pPr>
            <a:r>
              <a:rPr lang="en" sz="1100" b="0" i="0" u="none" strike="noStrike" cap="non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Simple dashboard: color-coded IP status, repayment flags</a:t>
            </a:r>
            <a:endParaRPr sz="1100" b="0" i="0" u="none" strike="noStrike" cap="none"/>
          </a:p>
        </p:txBody>
      </p:sp>
      <p:sp>
        <p:nvSpPr>
          <p:cNvPr id="338" name="Google Shape;338;p38"/>
          <p:cNvSpPr/>
          <p:nvPr/>
        </p:nvSpPr>
        <p:spPr>
          <a:xfrm>
            <a:off x="496119" y="3321472"/>
            <a:ext cx="3902943" cy="2268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15900" marR="0" lvl="0" indent="-22225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100"/>
              <a:buFont typeface="Nobile"/>
              <a:buChar char="•"/>
            </a:pPr>
            <a:r>
              <a:rPr lang="en" sz="1100" b="0" i="0" u="none" strike="noStrike" cap="non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Multichannel reminders with one-click actions</a:t>
            </a:r>
            <a:endParaRPr sz="1100" b="0" i="0" u="none" strike="noStrike" cap="none"/>
          </a:p>
        </p:txBody>
      </p:sp>
      <p:sp>
        <p:nvSpPr>
          <p:cNvPr id="339" name="Google Shape;339;p38"/>
          <p:cNvSpPr/>
          <p:nvPr/>
        </p:nvSpPr>
        <p:spPr>
          <a:xfrm>
            <a:off x="496119" y="3597846"/>
            <a:ext cx="3902943" cy="2268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100"/>
              <a:buFont typeface="Nobile"/>
              <a:buNone/>
            </a:pPr>
            <a:r>
              <a:rPr lang="en" sz="1100" b="0" i="0" u="none" strike="noStrike" cap="non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Can run on </a:t>
            </a:r>
            <a:r>
              <a:rPr lang="en" sz="1100" b="1" i="0" u="none" strike="noStrike" cap="non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web &amp; mobile PWA</a:t>
            </a:r>
            <a:endParaRPr sz="1100" b="0" i="0" u="none" strike="noStrike" cap="none"/>
          </a:p>
        </p:txBody>
      </p:sp>
      <p:sp>
        <p:nvSpPr>
          <p:cNvPr id="340" name="Google Shape;340;p38"/>
          <p:cNvSpPr/>
          <p:nvPr/>
        </p:nvSpPr>
        <p:spPr>
          <a:xfrm>
            <a:off x="496119" y="3874219"/>
            <a:ext cx="3902943" cy="2268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15900" marR="0" lvl="0" indent="-22225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100"/>
              <a:buFont typeface="Nobile"/>
              <a:buChar char="•"/>
            </a:pPr>
            <a:r>
              <a:rPr lang="en" sz="1100" b="0" i="0" u="none" strike="noStrike" cap="non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Color-coded status indicators for urgency</a:t>
            </a:r>
            <a:endParaRPr sz="1100" b="0" i="0" u="none" strike="noStrike" cap="none"/>
          </a:p>
        </p:txBody>
      </p:sp>
      <p:sp>
        <p:nvSpPr>
          <p:cNvPr id="341" name="Google Shape;341;p38"/>
          <p:cNvSpPr/>
          <p:nvPr/>
        </p:nvSpPr>
        <p:spPr>
          <a:xfrm>
            <a:off x="4749700" y="2134350"/>
            <a:ext cx="2648700" cy="26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528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1700"/>
              <a:buFont typeface="Corben"/>
              <a:buNone/>
            </a:pPr>
            <a:r>
              <a:rPr lang="en" sz="1700" b="0" i="0" u="none" strike="noStrike" cap="none">
                <a:solidFill>
                  <a:srgbClr val="1B1B27"/>
                </a:solidFill>
                <a:latin typeface="Corben"/>
                <a:ea typeface="Corben"/>
                <a:cs typeface="Corben"/>
                <a:sym typeface="Corben"/>
              </a:rPr>
              <a:t>Tech Integration &amp; Cost</a:t>
            </a:r>
            <a:endParaRPr sz="1700" b="0" i="0" u="none" strike="noStrike" cap="none"/>
          </a:p>
        </p:txBody>
      </p:sp>
      <p:sp>
        <p:nvSpPr>
          <p:cNvPr id="342" name="Google Shape;342;p38"/>
          <p:cNvSpPr/>
          <p:nvPr/>
        </p:nvSpPr>
        <p:spPr>
          <a:xfrm>
            <a:off x="4695776" y="2818260"/>
            <a:ext cx="39030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100"/>
              <a:buFont typeface="Nobile"/>
              <a:buNone/>
            </a:pPr>
            <a:r>
              <a:rPr lang="en" sz="1100" b="1" i="0" u="none" strike="noStrike" cap="non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Ready?:</a:t>
            </a:r>
            <a:r>
              <a:rPr lang="en" sz="1100" b="0" i="0" u="none" strike="noStrike" cap="non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 MVP in development</a:t>
            </a:r>
            <a:endParaRPr sz="1100" b="0" i="0" u="none" strike="noStrike" cap="none"/>
          </a:p>
        </p:txBody>
      </p:sp>
      <p:sp>
        <p:nvSpPr>
          <p:cNvPr id="343" name="Google Shape;343;p38"/>
          <p:cNvSpPr/>
          <p:nvPr/>
        </p:nvSpPr>
        <p:spPr>
          <a:xfrm>
            <a:off x="4749676" y="2495796"/>
            <a:ext cx="39030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100"/>
              <a:buFont typeface="Nobile"/>
              <a:buNone/>
            </a:pPr>
            <a:r>
              <a:rPr lang="en" sz="1100" b="1" i="0" u="none" strike="noStrike" cap="non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Timeline:</a:t>
            </a:r>
            <a:r>
              <a:rPr lang="en" sz="1100" b="0" i="0" u="none" strike="noStrike" cap="non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 4 months full launch</a:t>
            </a:r>
            <a:endParaRPr sz="1100" b="0" i="0" u="none" strike="noStrike" cap="none"/>
          </a:p>
        </p:txBody>
      </p:sp>
      <p:sp>
        <p:nvSpPr>
          <p:cNvPr id="344" name="Google Shape;344;p38"/>
          <p:cNvSpPr/>
          <p:nvPr/>
        </p:nvSpPr>
        <p:spPr>
          <a:xfrm>
            <a:off x="4749701" y="3094657"/>
            <a:ext cx="3902943" cy="472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100"/>
              <a:buFont typeface="Nobile"/>
              <a:buNone/>
            </a:pPr>
            <a:r>
              <a:rPr lang="en" sz="1100" b="1" i="0" u="none" strike="noStrike" cap="non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Integration Capable With:</a:t>
            </a:r>
            <a:r>
              <a:rPr lang="en" sz="1100" b="0" i="0" u="none" strike="noStrike" cap="non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 </a:t>
            </a:r>
            <a:r>
              <a:rPr lang="en" sz="1100" b="0" i="0" u="none" strike="noStrike" cap="none">
                <a:solidFill>
                  <a:srgbClr val="000000"/>
                </a:solidFill>
                <a:latin typeface="Nobile"/>
                <a:ea typeface="Nobile"/>
                <a:cs typeface="Nobile"/>
                <a:sym typeface="Nobile"/>
              </a:rPr>
              <a:t>✅</a:t>
            </a:r>
            <a:r>
              <a:rPr lang="en" sz="1100" b="0" i="0" u="none" strike="noStrike" cap="non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 G-Suite </a:t>
            </a:r>
            <a:r>
              <a:rPr lang="en" sz="1100" b="0" i="0" u="none" strike="noStrike" cap="none">
                <a:solidFill>
                  <a:srgbClr val="000000"/>
                </a:solidFill>
                <a:latin typeface="Nobile"/>
                <a:ea typeface="Nobile"/>
                <a:cs typeface="Nobile"/>
                <a:sym typeface="Nobile"/>
              </a:rPr>
              <a:t>✅</a:t>
            </a:r>
            <a:r>
              <a:rPr lang="en" sz="1100" b="0" i="0" u="none" strike="noStrike" cap="non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 WhatsApp API </a:t>
            </a:r>
            <a:r>
              <a:rPr lang="en" sz="1100" b="0" i="0" u="none" strike="noStrike" cap="none">
                <a:solidFill>
                  <a:srgbClr val="000000"/>
                </a:solidFill>
                <a:latin typeface="Nobile"/>
                <a:ea typeface="Nobile"/>
                <a:cs typeface="Nobile"/>
                <a:sym typeface="Nobile"/>
              </a:rPr>
              <a:t>✅</a:t>
            </a:r>
            <a:r>
              <a:rPr lang="en" sz="1100" b="0" i="0" u="none" strike="noStrike" cap="non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 Email &amp; SMS </a:t>
            </a:r>
            <a:r>
              <a:rPr lang="en" sz="1100" b="0" i="0" u="none" strike="noStrike" cap="none">
                <a:solidFill>
                  <a:srgbClr val="000000"/>
                </a:solidFill>
                <a:latin typeface="Nobile"/>
                <a:ea typeface="Nobile"/>
                <a:cs typeface="Nobile"/>
                <a:sym typeface="Nobile"/>
              </a:rPr>
              <a:t>🔜</a:t>
            </a:r>
            <a:r>
              <a:rPr lang="en" sz="1100" b="0" i="0" u="none" strike="noStrike" cap="non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 Microsoft ERP</a:t>
            </a:r>
            <a:endParaRPr sz="1100" b="0" i="0" u="none" strike="noStrike" cap="none"/>
          </a:p>
        </p:txBody>
      </p:sp>
      <p:sp>
        <p:nvSpPr>
          <p:cNvPr id="345" name="Google Shape;345;p38"/>
          <p:cNvSpPr/>
          <p:nvPr/>
        </p:nvSpPr>
        <p:spPr>
          <a:xfrm>
            <a:off x="4749701" y="3616896"/>
            <a:ext cx="3902943" cy="2268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100"/>
              <a:buFont typeface="Nobile"/>
              <a:buNone/>
            </a:pPr>
            <a:r>
              <a:rPr lang="en" sz="1100" b="1" i="0" u="none" strike="noStrike" cap="non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Cost to Finish:</a:t>
            </a:r>
            <a:r>
              <a:rPr lang="en" sz="1100" b="0" i="0" u="none" strike="noStrike" cap="non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 KES 1,500,000</a:t>
            </a:r>
            <a:endParaRPr sz="1100" b="0" i="0" u="none" strike="noStrike" cap="none"/>
          </a:p>
        </p:txBody>
      </p:sp>
      <p:sp>
        <p:nvSpPr>
          <p:cNvPr id="346" name="Google Shape;346;p38"/>
          <p:cNvSpPr/>
          <p:nvPr/>
        </p:nvSpPr>
        <p:spPr>
          <a:xfrm>
            <a:off x="4749701" y="3893269"/>
            <a:ext cx="3902943" cy="2268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100"/>
              <a:buFont typeface="Nobile"/>
              <a:buNone/>
            </a:pPr>
            <a:r>
              <a:rPr lang="en" sz="1100" b="1" i="0" u="none" strike="noStrike" cap="non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HEVA Integration Cost:</a:t>
            </a:r>
            <a:r>
              <a:rPr lang="en" sz="1100" b="0" i="0" u="none" strike="noStrike" cap="non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 KES 300,000</a:t>
            </a:r>
            <a:endParaRPr sz="1100" b="0" i="0" u="none" strike="noStrike" cap="none"/>
          </a:p>
        </p:txBody>
      </p:sp>
      <p:sp>
        <p:nvSpPr>
          <p:cNvPr id="347" name="Google Shape;347;p38"/>
          <p:cNvSpPr txBox="1"/>
          <p:nvPr/>
        </p:nvSpPr>
        <p:spPr>
          <a:xfrm>
            <a:off x="1635224" y="346491"/>
            <a:ext cx="3491400" cy="1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275" tIns="20275" rIns="20275" bIns="20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852"/>
              <a:buFont typeface="Arial"/>
              <a:buNone/>
            </a:pPr>
            <a:r>
              <a:rPr lang="en" sz="745" i="0" u="none" strike="noStrike" cap="none">
                <a:solidFill>
                  <a:srgbClr val="5E5E5E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Pitch Deck | CODEHER Hackathon </a:t>
            </a:r>
            <a:endParaRPr sz="425" i="0" u="none" strike="noStrike" cap="none">
              <a:solidFill>
                <a:srgbClr val="000000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pic>
        <p:nvPicPr>
          <p:cNvPr id="348" name="Google Shape;348;p38" title="black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88435" y="121021"/>
            <a:ext cx="2555565" cy="46600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38" title="Power learn Project Logo horizontal no shadow (1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55950"/>
            <a:ext cx="1443937" cy="758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9"/>
          <p:cNvSpPr/>
          <p:nvPr/>
        </p:nvSpPr>
        <p:spPr>
          <a:xfrm>
            <a:off x="433834" y="340816"/>
            <a:ext cx="1549449" cy="1936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3076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1200"/>
              <a:buFont typeface="Corben"/>
              <a:buNone/>
            </a:pPr>
            <a:endParaRPr sz="1200" b="0" i="0" u="none" strike="noStrike" cap="none"/>
          </a:p>
        </p:txBody>
      </p:sp>
      <p:sp>
        <p:nvSpPr>
          <p:cNvPr id="356" name="Google Shape;356;p39"/>
          <p:cNvSpPr/>
          <p:nvPr/>
        </p:nvSpPr>
        <p:spPr>
          <a:xfrm>
            <a:off x="433834" y="658341"/>
            <a:ext cx="4691434" cy="387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358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2400"/>
              <a:buFont typeface="Corben"/>
              <a:buNone/>
            </a:pPr>
            <a:r>
              <a:rPr lang="en" sz="2400" b="0" i="0" u="none" strike="noStrike" cap="none">
                <a:solidFill>
                  <a:srgbClr val="1B1B27"/>
                </a:solidFill>
                <a:latin typeface="Corben"/>
                <a:ea typeface="Corben"/>
                <a:cs typeface="Corben"/>
                <a:sym typeface="Corben"/>
              </a:rPr>
              <a:t>Total Requested: KES 1,800,000</a:t>
            </a:r>
            <a:endParaRPr sz="2400" b="0" i="0" u="none" strike="noStrike" cap="none"/>
          </a:p>
        </p:txBody>
      </p:sp>
      <p:sp>
        <p:nvSpPr>
          <p:cNvPr id="357" name="Google Shape;357;p39"/>
          <p:cNvSpPr/>
          <p:nvPr/>
        </p:nvSpPr>
        <p:spPr>
          <a:xfrm>
            <a:off x="433834" y="1231553"/>
            <a:ext cx="8276332" cy="3574702"/>
          </a:xfrm>
          <a:prstGeom prst="roundRect">
            <a:avLst>
              <a:gd name="adj" fmla="val 1456"/>
            </a:avLst>
          </a:prstGeom>
          <a:noFill/>
          <a:ln w="9525" cap="flat" cmpd="sng">
            <a:solidFill>
              <a:srgbClr val="000000">
                <a:alpha val="7843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57150" tIns="57150" rIns="57150" bIns="571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p39"/>
          <p:cNvSpPr/>
          <p:nvPr/>
        </p:nvSpPr>
        <p:spPr>
          <a:xfrm>
            <a:off x="438596" y="1236315"/>
            <a:ext cx="8266807" cy="356517"/>
          </a:xfrm>
          <a:prstGeom prst="rect">
            <a:avLst/>
          </a:prstGeom>
          <a:solidFill>
            <a:srgbClr val="FFFFFF">
              <a:alpha val="3921"/>
            </a:srgbClr>
          </a:solidFill>
          <a:ln>
            <a:noFill/>
          </a:ln>
        </p:spPr>
        <p:txBody>
          <a:bodyPr spcFirstLastPara="1" wrap="square" lIns="57150" tIns="57150" rIns="57150" bIns="571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p39"/>
          <p:cNvSpPr/>
          <p:nvPr/>
        </p:nvSpPr>
        <p:spPr>
          <a:xfrm>
            <a:off x="562496" y="1315418"/>
            <a:ext cx="3883223" cy="1983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8064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000"/>
              <a:buFont typeface="Nobile"/>
              <a:buNone/>
            </a:pPr>
            <a:r>
              <a:rPr lang="en" sz="1000" b="0" i="0" u="none" strike="noStrike" cap="non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Needs Category</a:t>
            </a:r>
            <a:endParaRPr sz="1000" b="0" i="0" u="none" strike="noStrike" cap="none"/>
          </a:p>
        </p:txBody>
      </p:sp>
      <p:sp>
        <p:nvSpPr>
          <p:cNvPr id="360" name="Google Shape;360;p39"/>
          <p:cNvSpPr/>
          <p:nvPr/>
        </p:nvSpPr>
        <p:spPr>
          <a:xfrm>
            <a:off x="4698281" y="1315418"/>
            <a:ext cx="1814141" cy="1983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8064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000"/>
              <a:buFont typeface="Nobile"/>
              <a:buNone/>
            </a:pPr>
            <a:r>
              <a:rPr lang="en" sz="1000" b="0" i="0" u="none" strike="noStrike" cap="non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Amount (KES)</a:t>
            </a:r>
            <a:endParaRPr sz="1000" b="0" i="0" u="none" strike="noStrike" cap="none"/>
          </a:p>
        </p:txBody>
      </p:sp>
      <p:sp>
        <p:nvSpPr>
          <p:cNvPr id="361" name="Google Shape;361;p39"/>
          <p:cNvSpPr/>
          <p:nvPr/>
        </p:nvSpPr>
        <p:spPr>
          <a:xfrm>
            <a:off x="6764983" y="1315418"/>
            <a:ext cx="1816522" cy="1983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8064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000"/>
              <a:buFont typeface="Nobile"/>
              <a:buNone/>
            </a:pPr>
            <a:r>
              <a:rPr lang="en" sz="1000" b="0" i="0" u="none" strike="noStrike" cap="non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% of Total Funds</a:t>
            </a:r>
            <a:endParaRPr sz="1000" b="0" i="0" u="none" strike="noStrike" cap="none"/>
          </a:p>
        </p:txBody>
      </p:sp>
      <p:sp>
        <p:nvSpPr>
          <p:cNvPr id="362" name="Google Shape;362;p39"/>
          <p:cNvSpPr/>
          <p:nvPr/>
        </p:nvSpPr>
        <p:spPr>
          <a:xfrm>
            <a:off x="438596" y="1592833"/>
            <a:ext cx="8266807" cy="356518"/>
          </a:xfrm>
          <a:prstGeom prst="rect">
            <a:avLst/>
          </a:prstGeom>
          <a:solidFill>
            <a:srgbClr val="000000">
              <a:alpha val="3921"/>
            </a:srgbClr>
          </a:solidFill>
          <a:ln>
            <a:noFill/>
          </a:ln>
        </p:spPr>
        <p:txBody>
          <a:bodyPr spcFirstLastPara="1" wrap="square" lIns="57150" tIns="57150" rIns="57150" bIns="571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p39"/>
          <p:cNvSpPr/>
          <p:nvPr/>
        </p:nvSpPr>
        <p:spPr>
          <a:xfrm>
            <a:off x="562496" y="1671935"/>
            <a:ext cx="3883223" cy="1983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8064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000"/>
              <a:buFont typeface="Nobile"/>
              <a:buNone/>
            </a:pPr>
            <a:r>
              <a:rPr lang="en" sz="1000" b="0" i="0" u="none" strike="noStrike" cap="non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Dev Tools</a:t>
            </a:r>
            <a:endParaRPr sz="1000" b="0" i="0" u="none" strike="noStrike" cap="none"/>
          </a:p>
        </p:txBody>
      </p:sp>
      <p:sp>
        <p:nvSpPr>
          <p:cNvPr id="364" name="Google Shape;364;p39"/>
          <p:cNvSpPr/>
          <p:nvPr/>
        </p:nvSpPr>
        <p:spPr>
          <a:xfrm>
            <a:off x="4698281" y="1671935"/>
            <a:ext cx="1814141" cy="1983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8064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000"/>
              <a:buFont typeface="Nobile"/>
              <a:buNone/>
            </a:pPr>
            <a:r>
              <a:rPr lang="en" sz="1000" b="0" i="0" u="none" strike="noStrike" cap="non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200,000</a:t>
            </a:r>
            <a:endParaRPr sz="1000" b="0" i="0" u="none" strike="noStrike" cap="none"/>
          </a:p>
        </p:txBody>
      </p:sp>
      <p:sp>
        <p:nvSpPr>
          <p:cNvPr id="365" name="Google Shape;365;p39"/>
          <p:cNvSpPr/>
          <p:nvPr/>
        </p:nvSpPr>
        <p:spPr>
          <a:xfrm>
            <a:off x="6764983" y="1671935"/>
            <a:ext cx="1816522" cy="1983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8064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000"/>
              <a:buFont typeface="Nobile"/>
              <a:buNone/>
            </a:pPr>
            <a:r>
              <a:rPr lang="en" sz="1000" b="0" i="0" u="none" strike="noStrike" cap="non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11%</a:t>
            </a:r>
            <a:endParaRPr sz="1000" b="0" i="0" u="none" strike="noStrike" cap="none"/>
          </a:p>
        </p:txBody>
      </p:sp>
      <p:sp>
        <p:nvSpPr>
          <p:cNvPr id="366" name="Google Shape;366;p39"/>
          <p:cNvSpPr/>
          <p:nvPr/>
        </p:nvSpPr>
        <p:spPr>
          <a:xfrm>
            <a:off x="438596" y="1949351"/>
            <a:ext cx="8266807" cy="356517"/>
          </a:xfrm>
          <a:prstGeom prst="rect">
            <a:avLst/>
          </a:prstGeom>
          <a:solidFill>
            <a:srgbClr val="FFFFFF">
              <a:alpha val="3921"/>
            </a:srgbClr>
          </a:solidFill>
          <a:ln>
            <a:noFill/>
          </a:ln>
        </p:spPr>
        <p:txBody>
          <a:bodyPr spcFirstLastPara="1" wrap="square" lIns="57150" tIns="57150" rIns="57150" bIns="571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p39"/>
          <p:cNvSpPr/>
          <p:nvPr/>
        </p:nvSpPr>
        <p:spPr>
          <a:xfrm>
            <a:off x="562496" y="2028453"/>
            <a:ext cx="3883223" cy="1983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8064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000"/>
              <a:buFont typeface="Nobile"/>
              <a:buNone/>
            </a:pPr>
            <a:r>
              <a:rPr lang="en" sz="1000" b="0" i="0" u="none" strike="noStrike" cap="non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Dev Salaries</a:t>
            </a:r>
            <a:endParaRPr sz="1000" b="0" i="0" u="none" strike="noStrike" cap="none"/>
          </a:p>
        </p:txBody>
      </p:sp>
      <p:sp>
        <p:nvSpPr>
          <p:cNvPr id="368" name="Google Shape;368;p39"/>
          <p:cNvSpPr/>
          <p:nvPr/>
        </p:nvSpPr>
        <p:spPr>
          <a:xfrm>
            <a:off x="4698281" y="2028453"/>
            <a:ext cx="1814141" cy="1983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8064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000"/>
              <a:buFont typeface="Nobile"/>
              <a:buNone/>
            </a:pPr>
            <a:r>
              <a:rPr lang="en" sz="1000" b="0" i="0" u="none" strike="noStrike" cap="non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700,000</a:t>
            </a:r>
            <a:endParaRPr sz="1000" b="0" i="0" u="none" strike="noStrike" cap="none"/>
          </a:p>
        </p:txBody>
      </p:sp>
      <p:sp>
        <p:nvSpPr>
          <p:cNvPr id="369" name="Google Shape;369;p39"/>
          <p:cNvSpPr/>
          <p:nvPr/>
        </p:nvSpPr>
        <p:spPr>
          <a:xfrm>
            <a:off x="6764983" y="2028453"/>
            <a:ext cx="1816522" cy="1983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8064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000"/>
              <a:buFont typeface="Nobile"/>
              <a:buNone/>
            </a:pPr>
            <a:r>
              <a:rPr lang="en" sz="1000" b="0" i="0" u="none" strike="noStrike" cap="non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39%</a:t>
            </a:r>
            <a:endParaRPr sz="1000" b="0" i="0" u="none" strike="noStrike" cap="none"/>
          </a:p>
        </p:txBody>
      </p:sp>
      <p:sp>
        <p:nvSpPr>
          <p:cNvPr id="370" name="Google Shape;370;p39"/>
          <p:cNvSpPr/>
          <p:nvPr/>
        </p:nvSpPr>
        <p:spPr>
          <a:xfrm>
            <a:off x="438596" y="2305869"/>
            <a:ext cx="8266807" cy="356517"/>
          </a:xfrm>
          <a:prstGeom prst="rect">
            <a:avLst/>
          </a:prstGeom>
          <a:solidFill>
            <a:srgbClr val="000000">
              <a:alpha val="3921"/>
            </a:srgbClr>
          </a:solidFill>
          <a:ln>
            <a:noFill/>
          </a:ln>
        </p:spPr>
        <p:txBody>
          <a:bodyPr spcFirstLastPara="1" wrap="square" lIns="57150" tIns="57150" rIns="57150" bIns="571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" name="Google Shape;371;p39"/>
          <p:cNvSpPr/>
          <p:nvPr/>
        </p:nvSpPr>
        <p:spPr>
          <a:xfrm>
            <a:off x="562496" y="2384971"/>
            <a:ext cx="3883223" cy="1983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8064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000"/>
              <a:buFont typeface="Nobile"/>
              <a:buNone/>
            </a:pPr>
            <a:r>
              <a:rPr lang="en" sz="1000" b="0" i="0" u="none" strike="noStrike" cap="non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UI/UX &amp; Design</a:t>
            </a:r>
            <a:endParaRPr sz="1000" b="0" i="0" u="none" strike="noStrike" cap="none"/>
          </a:p>
        </p:txBody>
      </p:sp>
      <p:sp>
        <p:nvSpPr>
          <p:cNvPr id="372" name="Google Shape;372;p39"/>
          <p:cNvSpPr/>
          <p:nvPr/>
        </p:nvSpPr>
        <p:spPr>
          <a:xfrm>
            <a:off x="4698281" y="2384971"/>
            <a:ext cx="1814141" cy="1983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8064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000"/>
              <a:buFont typeface="Nobile"/>
              <a:buNone/>
            </a:pPr>
            <a:r>
              <a:rPr lang="en" sz="1000" b="0" i="0" u="none" strike="noStrike" cap="non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100,000</a:t>
            </a:r>
            <a:endParaRPr sz="1000" b="0" i="0" u="none" strike="noStrike" cap="none"/>
          </a:p>
        </p:txBody>
      </p:sp>
      <p:sp>
        <p:nvSpPr>
          <p:cNvPr id="373" name="Google Shape;373;p39"/>
          <p:cNvSpPr/>
          <p:nvPr/>
        </p:nvSpPr>
        <p:spPr>
          <a:xfrm>
            <a:off x="6764983" y="2384971"/>
            <a:ext cx="1816522" cy="1983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8064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000"/>
              <a:buFont typeface="Nobile"/>
              <a:buNone/>
            </a:pPr>
            <a:r>
              <a:rPr lang="en" sz="1000" b="0" i="0" u="none" strike="noStrike" cap="non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6%</a:t>
            </a:r>
            <a:endParaRPr sz="1000" b="0" i="0" u="none" strike="noStrike" cap="none"/>
          </a:p>
        </p:txBody>
      </p:sp>
      <p:sp>
        <p:nvSpPr>
          <p:cNvPr id="374" name="Google Shape;374;p39"/>
          <p:cNvSpPr/>
          <p:nvPr/>
        </p:nvSpPr>
        <p:spPr>
          <a:xfrm>
            <a:off x="438596" y="2662386"/>
            <a:ext cx="8266807" cy="356517"/>
          </a:xfrm>
          <a:prstGeom prst="rect">
            <a:avLst/>
          </a:prstGeom>
          <a:solidFill>
            <a:srgbClr val="FFFFFF">
              <a:alpha val="3921"/>
            </a:srgbClr>
          </a:solidFill>
          <a:ln>
            <a:noFill/>
          </a:ln>
        </p:spPr>
        <p:txBody>
          <a:bodyPr spcFirstLastPara="1" wrap="square" lIns="57150" tIns="57150" rIns="57150" bIns="571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39"/>
          <p:cNvSpPr/>
          <p:nvPr/>
        </p:nvSpPr>
        <p:spPr>
          <a:xfrm>
            <a:off x="562496" y="2741489"/>
            <a:ext cx="3883223" cy="1983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8064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000"/>
              <a:buFont typeface="Nobile"/>
              <a:buNone/>
            </a:pPr>
            <a:r>
              <a:rPr lang="en" sz="1000" b="0" i="0" u="none" strike="noStrike" cap="non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Hosting &amp; Servers</a:t>
            </a:r>
            <a:endParaRPr sz="1000" b="0" i="0" u="none" strike="noStrike" cap="none"/>
          </a:p>
        </p:txBody>
      </p:sp>
      <p:sp>
        <p:nvSpPr>
          <p:cNvPr id="376" name="Google Shape;376;p39"/>
          <p:cNvSpPr/>
          <p:nvPr/>
        </p:nvSpPr>
        <p:spPr>
          <a:xfrm>
            <a:off x="4698281" y="2741489"/>
            <a:ext cx="1814141" cy="1983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8064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000"/>
              <a:buFont typeface="Nobile"/>
              <a:buNone/>
            </a:pPr>
            <a:r>
              <a:rPr lang="en" sz="1000" b="0" i="0" u="none" strike="noStrike" cap="non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100,000</a:t>
            </a:r>
            <a:endParaRPr sz="1000" b="0" i="0" u="none" strike="noStrike" cap="none"/>
          </a:p>
        </p:txBody>
      </p:sp>
      <p:sp>
        <p:nvSpPr>
          <p:cNvPr id="377" name="Google Shape;377;p39"/>
          <p:cNvSpPr/>
          <p:nvPr/>
        </p:nvSpPr>
        <p:spPr>
          <a:xfrm>
            <a:off x="6764983" y="2741489"/>
            <a:ext cx="1816522" cy="1983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8064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000"/>
              <a:buFont typeface="Nobile"/>
              <a:buNone/>
            </a:pPr>
            <a:r>
              <a:rPr lang="en" sz="1000" b="0" i="0" u="none" strike="noStrike" cap="non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6%</a:t>
            </a:r>
            <a:endParaRPr sz="1000" b="0" i="0" u="none" strike="noStrike" cap="none"/>
          </a:p>
        </p:txBody>
      </p:sp>
      <p:sp>
        <p:nvSpPr>
          <p:cNvPr id="378" name="Google Shape;378;p39"/>
          <p:cNvSpPr/>
          <p:nvPr/>
        </p:nvSpPr>
        <p:spPr>
          <a:xfrm>
            <a:off x="438596" y="3018904"/>
            <a:ext cx="8266807" cy="356517"/>
          </a:xfrm>
          <a:prstGeom prst="rect">
            <a:avLst/>
          </a:prstGeom>
          <a:solidFill>
            <a:srgbClr val="000000">
              <a:alpha val="3921"/>
            </a:srgbClr>
          </a:solidFill>
          <a:ln>
            <a:noFill/>
          </a:ln>
        </p:spPr>
        <p:txBody>
          <a:bodyPr spcFirstLastPara="1" wrap="square" lIns="57150" tIns="57150" rIns="57150" bIns="571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Google Shape;379;p39"/>
          <p:cNvSpPr/>
          <p:nvPr/>
        </p:nvSpPr>
        <p:spPr>
          <a:xfrm>
            <a:off x="562496" y="3098006"/>
            <a:ext cx="3883223" cy="1983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8064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000"/>
              <a:buFont typeface="Nobile"/>
              <a:buNone/>
            </a:pPr>
            <a:r>
              <a:rPr lang="en" sz="1000" b="0" i="0" u="none" strike="noStrike" cap="non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IP/Legal Advisors</a:t>
            </a:r>
            <a:endParaRPr sz="1000" b="0" i="0" u="none" strike="noStrike" cap="none"/>
          </a:p>
        </p:txBody>
      </p:sp>
      <p:sp>
        <p:nvSpPr>
          <p:cNvPr id="380" name="Google Shape;380;p39"/>
          <p:cNvSpPr/>
          <p:nvPr/>
        </p:nvSpPr>
        <p:spPr>
          <a:xfrm>
            <a:off x="4698281" y="3098006"/>
            <a:ext cx="1814141" cy="1983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8064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000"/>
              <a:buFont typeface="Nobile"/>
              <a:buNone/>
            </a:pPr>
            <a:r>
              <a:rPr lang="en" sz="1000" b="0" i="0" u="none" strike="noStrike" cap="non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100,000</a:t>
            </a:r>
            <a:endParaRPr sz="1000" b="0" i="0" u="none" strike="noStrike" cap="none"/>
          </a:p>
        </p:txBody>
      </p:sp>
      <p:sp>
        <p:nvSpPr>
          <p:cNvPr id="381" name="Google Shape;381;p39"/>
          <p:cNvSpPr/>
          <p:nvPr/>
        </p:nvSpPr>
        <p:spPr>
          <a:xfrm>
            <a:off x="6764983" y="3098006"/>
            <a:ext cx="1816522" cy="1983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8064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000"/>
              <a:buFont typeface="Nobile"/>
              <a:buNone/>
            </a:pPr>
            <a:r>
              <a:rPr lang="en" sz="1000" b="0" i="0" u="none" strike="noStrike" cap="non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6%</a:t>
            </a:r>
            <a:endParaRPr sz="1000" b="0" i="0" u="none" strike="noStrike" cap="none"/>
          </a:p>
        </p:txBody>
      </p:sp>
      <p:sp>
        <p:nvSpPr>
          <p:cNvPr id="382" name="Google Shape;382;p39"/>
          <p:cNvSpPr/>
          <p:nvPr/>
        </p:nvSpPr>
        <p:spPr>
          <a:xfrm>
            <a:off x="438596" y="3375422"/>
            <a:ext cx="8266807" cy="356518"/>
          </a:xfrm>
          <a:prstGeom prst="rect">
            <a:avLst/>
          </a:prstGeom>
          <a:solidFill>
            <a:srgbClr val="FFFFFF">
              <a:alpha val="3921"/>
            </a:srgbClr>
          </a:solidFill>
          <a:ln>
            <a:noFill/>
          </a:ln>
        </p:spPr>
        <p:txBody>
          <a:bodyPr spcFirstLastPara="1" wrap="square" lIns="57150" tIns="57150" rIns="57150" bIns="571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" name="Google Shape;383;p39"/>
          <p:cNvSpPr/>
          <p:nvPr/>
        </p:nvSpPr>
        <p:spPr>
          <a:xfrm>
            <a:off x="562496" y="3454524"/>
            <a:ext cx="3883223" cy="1983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8064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000"/>
              <a:buFont typeface="Nobile"/>
              <a:buNone/>
            </a:pPr>
            <a:r>
              <a:rPr lang="en" sz="1000" b="0" i="0" u="none" strike="noStrike" cap="non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HEVA Integration</a:t>
            </a:r>
            <a:endParaRPr sz="1000" b="0" i="0" u="none" strike="noStrike" cap="none"/>
          </a:p>
        </p:txBody>
      </p:sp>
      <p:sp>
        <p:nvSpPr>
          <p:cNvPr id="384" name="Google Shape;384;p39"/>
          <p:cNvSpPr/>
          <p:nvPr/>
        </p:nvSpPr>
        <p:spPr>
          <a:xfrm>
            <a:off x="4698281" y="3454524"/>
            <a:ext cx="1814141" cy="1983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8064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000"/>
              <a:buFont typeface="Nobile"/>
              <a:buNone/>
            </a:pPr>
            <a:r>
              <a:rPr lang="en" sz="1000" b="0" i="0" u="none" strike="noStrike" cap="non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300,000</a:t>
            </a:r>
            <a:endParaRPr sz="1000" b="0" i="0" u="none" strike="noStrike" cap="none"/>
          </a:p>
        </p:txBody>
      </p:sp>
      <p:sp>
        <p:nvSpPr>
          <p:cNvPr id="385" name="Google Shape;385;p39"/>
          <p:cNvSpPr/>
          <p:nvPr/>
        </p:nvSpPr>
        <p:spPr>
          <a:xfrm>
            <a:off x="6764983" y="3454524"/>
            <a:ext cx="1816522" cy="1983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8064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000"/>
              <a:buFont typeface="Nobile"/>
              <a:buNone/>
            </a:pPr>
            <a:r>
              <a:rPr lang="en" sz="1000" b="0" i="0" u="none" strike="noStrike" cap="non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17%</a:t>
            </a:r>
            <a:endParaRPr sz="1000" b="0" i="0" u="none" strike="noStrike" cap="none"/>
          </a:p>
        </p:txBody>
      </p:sp>
      <p:sp>
        <p:nvSpPr>
          <p:cNvPr id="386" name="Google Shape;386;p39"/>
          <p:cNvSpPr/>
          <p:nvPr/>
        </p:nvSpPr>
        <p:spPr>
          <a:xfrm>
            <a:off x="438596" y="3731939"/>
            <a:ext cx="8266807" cy="356518"/>
          </a:xfrm>
          <a:prstGeom prst="rect">
            <a:avLst/>
          </a:prstGeom>
          <a:solidFill>
            <a:srgbClr val="000000">
              <a:alpha val="3921"/>
            </a:srgbClr>
          </a:solidFill>
          <a:ln>
            <a:noFill/>
          </a:ln>
        </p:spPr>
        <p:txBody>
          <a:bodyPr spcFirstLastPara="1" wrap="square" lIns="57150" tIns="57150" rIns="57150" bIns="571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" name="Google Shape;387;p39"/>
          <p:cNvSpPr/>
          <p:nvPr/>
        </p:nvSpPr>
        <p:spPr>
          <a:xfrm>
            <a:off x="562496" y="3811042"/>
            <a:ext cx="3883223" cy="1983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8064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000"/>
              <a:buFont typeface="Nobile"/>
              <a:buNone/>
            </a:pPr>
            <a:r>
              <a:rPr lang="en" sz="1000" b="0" i="0" u="none" strike="noStrike" cap="non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Testing &amp; Rollout</a:t>
            </a:r>
            <a:endParaRPr sz="1000" b="0" i="0" u="none" strike="noStrike" cap="none"/>
          </a:p>
        </p:txBody>
      </p:sp>
      <p:sp>
        <p:nvSpPr>
          <p:cNvPr id="388" name="Google Shape;388;p39"/>
          <p:cNvSpPr/>
          <p:nvPr/>
        </p:nvSpPr>
        <p:spPr>
          <a:xfrm>
            <a:off x="4698281" y="3811042"/>
            <a:ext cx="1814141" cy="1983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8064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000"/>
              <a:buFont typeface="Nobile"/>
              <a:buNone/>
            </a:pPr>
            <a:r>
              <a:rPr lang="en" sz="1000" b="0" i="0" u="none" strike="noStrike" cap="non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100,000</a:t>
            </a:r>
            <a:endParaRPr sz="1000" b="0" i="0" u="none" strike="noStrike" cap="none"/>
          </a:p>
        </p:txBody>
      </p:sp>
      <p:sp>
        <p:nvSpPr>
          <p:cNvPr id="389" name="Google Shape;389;p39"/>
          <p:cNvSpPr/>
          <p:nvPr/>
        </p:nvSpPr>
        <p:spPr>
          <a:xfrm>
            <a:off x="6764983" y="3811042"/>
            <a:ext cx="1816522" cy="1983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8064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000"/>
              <a:buFont typeface="Nobile"/>
              <a:buNone/>
            </a:pPr>
            <a:r>
              <a:rPr lang="en" sz="1000" b="0" i="0" u="none" strike="noStrike" cap="non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6%</a:t>
            </a:r>
            <a:endParaRPr sz="1000" b="0" i="0" u="none" strike="noStrike" cap="none"/>
          </a:p>
        </p:txBody>
      </p:sp>
      <p:sp>
        <p:nvSpPr>
          <p:cNvPr id="390" name="Google Shape;390;p39"/>
          <p:cNvSpPr/>
          <p:nvPr/>
        </p:nvSpPr>
        <p:spPr>
          <a:xfrm>
            <a:off x="438596" y="4088458"/>
            <a:ext cx="8266807" cy="356518"/>
          </a:xfrm>
          <a:prstGeom prst="rect">
            <a:avLst/>
          </a:prstGeom>
          <a:solidFill>
            <a:srgbClr val="FFFFFF">
              <a:alpha val="3921"/>
            </a:srgbClr>
          </a:solidFill>
          <a:ln>
            <a:noFill/>
          </a:ln>
        </p:spPr>
        <p:txBody>
          <a:bodyPr spcFirstLastPara="1" wrap="square" lIns="57150" tIns="57150" rIns="57150" bIns="571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39"/>
          <p:cNvSpPr/>
          <p:nvPr/>
        </p:nvSpPr>
        <p:spPr>
          <a:xfrm>
            <a:off x="562496" y="4167559"/>
            <a:ext cx="3883223" cy="1983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8064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000"/>
              <a:buFont typeface="Nobile"/>
              <a:buNone/>
            </a:pPr>
            <a:r>
              <a:rPr lang="en" sz="1000" b="0" i="0" u="none" strike="noStrike" cap="non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Marketing</a:t>
            </a:r>
            <a:endParaRPr sz="1000" b="0" i="0" u="none" strike="noStrike" cap="none"/>
          </a:p>
        </p:txBody>
      </p:sp>
      <p:sp>
        <p:nvSpPr>
          <p:cNvPr id="392" name="Google Shape;392;p39"/>
          <p:cNvSpPr/>
          <p:nvPr/>
        </p:nvSpPr>
        <p:spPr>
          <a:xfrm>
            <a:off x="4698281" y="4167559"/>
            <a:ext cx="1814141" cy="1983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8064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000"/>
              <a:buFont typeface="Nobile"/>
              <a:buNone/>
            </a:pPr>
            <a:r>
              <a:rPr lang="en" sz="1000" b="0" i="0" u="none" strike="noStrike" cap="non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200,000</a:t>
            </a:r>
            <a:endParaRPr sz="1000" b="0" i="0" u="none" strike="noStrike" cap="none"/>
          </a:p>
        </p:txBody>
      </p:sp>
      <p:sp>
        <p:nvSpPr>
          <p:cNvPr id="393" name="Google Shape;393;p39"/>
          <p:cNvSpPr/>
          <p:nvPr/>
        </p:nvSpPr>
        <p:spPr>
          <a:xfrm>
            <a:off x="6764983" y="4167559"/>
            <a:ext cx="1816522" cy="1983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8064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000"/>
              <a:buFont typeface="Nobile"/>
              <a:buNone/>
            </a:pPr>
            <a:r>
              <a:rPr lang="en" sz="1000" b="0" i="0" u="none" strike="noStrike" cap="non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11%</a:t>
            </a:r>
            <a:endParaRPr sz="1000" b="0" i="0" u="none" strike="noStrike" cap="none"/>
          </a:p>
        </p:txBody>
      </p:sp>
      <p:sp>
        <p:nvSpPr>
          <p:cNvPr id="394" name="Google Shape;394;p39"/>
          <p:cNvSpPr/>
          <p:nvPr/>
        </p:nvSpPr>
        <p:spPr>
          <a:xfrm>
            <a:off x="438596" y="4444975"/>
            <a:ext cx="8266807" cy="356518"/>
          </a:xfrm>
          <a:prstGeom prst="rect">
            <a:avLst/>
          </a:prstGeom>
          <a:solidFill>
            <a:srgbClr val="000000">
              <a:alpha val="3921"/>
            </a:srgbClr>
          </a:solidFill>
          <a:ln>
            <a:noFill/>
          </a:ln>
        </p:spPr>
        <p:txBody>
          <a:bodyPr spcFirstLastPara="1" wrap="square" lIns="57150" tIns="57150" rIns="57150" bIns="571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" name="Google Shape;395;p39"/>
          <p:cNvSpPr/>
          <p:nvPr/>
        </p:nvSpPr>
        <p:spPr>
          <a:xfrm>
            <a:off x="562496" y="4524078"/>
            <a:ext cx="3883223" cy="1983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8064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000"/>
              <a:buFont typeface="Nobile"/>
              <a:buNone/>
            </a:pPr>
            <a:r>
              <a:rPr lang="en" sz="1000" b="1" i="0" u="none" strike="noStrike" cap="non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Total</a:t>
            </a:r>
            <a:endParaRPr sz="1000" b="0" i="0" u="none" strike="noStrike" cap="none"/>
          </a:p>
        </p:txBody>
      </p:sp>
      <p:sp>
        <p:nvSpPr>
          <p:cNvPr id="396" name="Google Shape;396;p39"/>
          <p:cNvSpPr/>
          <p:nvPr/>
        </p:nvSpPr>
        <p:spPr>
          <a:xfrm>
            <a:off x="4698281" y="4524078"/>
            <a:ext cx="1814141" cy="1983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8064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000"/>
              <a:buFont typeface="Nobile"/>
              <a:buNone/>
            </a:pPr>
            <a:r>
              <a:rPr lang="en" sz="1000" b="1" i="0" u="none" strike="noStrike" cap="non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1,800,000</a:t>
            </a:r>
            <a:endParaRPr sz="1000" b="0" i="0" u="none" strike="noStrike" cap="none"/>
          </a:p>
        </p:txBody>
      </p:sp>
      <p:sp>
        <p:nvSpPr>
          <p:cNvPr id="397" name="Google Shape;397;p39"/>
          <p:cNvSpPr/>
          <p:nvPr/>
        </p:nvSpPr>
        <p:spPr>
          <a:xfrm>
            <a:off x="6764983" y="4524078"/>
            <a:ext cx="1816522" cy="1983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8064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000"/>
              <a:buFont typeface="Nobile"/>
              <a:buNone/>
            </a:pPr>
            <a:r>
              <a:rPr lang="en" sz="1000" b="0" i="0" u="none" strike="noStrike" cap="non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100%</a:t>
            </a:r>
            <a:endParaRPr sz="1000" b="0" i="0" u="none" strike="noStrike" cap="none"/>
          </a:p>
        </p:txBody>
      </p:sp>
      <p:sp>
        <p:nvSpPr>
          <p:cNvPr id="398" name="Google Shape;398;p39"/>
          <p:cNvSpPr/>
          <p:nvPr/>
        </p:nvSpPr>
        <p:spPr>
          <a:xfrm>
            <a:off x="5433934" y="686291"/>
            <a:ext cx="1549500" cy="19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3076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1200"/>
              <a:buFont typeface="Corben"/>
              <a:buNone/>
            </a:pPr>
            <a:r>
              <a:rPr lang="en" sz="1200" b="0" i="0" u="none" strike="noStrike" cap="none">
                <a:solidFill>
                  <a:srgbClr val="1B1B27"/>
                </a:solidFill>
                <a:latin typeface="Corben"/>
                <a:ea typeface="Corben"/>
                <a:cs typeface="Corben"/>
                <a:sym typeface="Corben"/>
              </a:rPr>
              <a:t>Funding Ask</a:t>
            </a:r>
            <a:endParaRPr sz="1200" b="0" i="0" u="none" strike="noStrike" cap="none"/>
          </a:p>
        </p:txBody>
      </p:sp>
      <p:sp>
        <p:nvSpPr>
          <p:cNvPr id="399" name="Google Shape;399;p39"/>
          <p:cNvSpPr txBox="1"/>
          <p:nvPr/>
        </p:nvSpPr>
        <p:spPr>
          <a:xfrm>
            <a:off x="1635224" y="346491"/>
            <a:ext cx="3491400" cy="1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275" tIns="20275" rIns="20275" bIns="20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852"/>
              <a:buFont typeface="Arial"/>
              <a:buNone/>
            </a:pPr>
            <a:r>
              <a:rPr lang="en" sz="745" i="0" u="none" strike="noStrike" cap="none">
                <a:solidFill>
                  <a:srgbClr val="5E5E5E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Pitch Deck | CODEHER Hackathon </a:t>
            </a:r>
            <a:endParaRPr sz="425" i="0" u="none" strike="noStrike" cap="none">
              <a:solidFill>
                <a:srgbClr val="000000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pic>
        <p:nvPicPr>
          <p:cNvPr id="400" name="Google Shape;400;p39" title="black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88435" y="121021"/>
            <a:ext cx="2555565" cy="46600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39" title="Power learn Project Logo horizontal no shadow (1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55950"/>
            <a:ext cx="1443937" cy="758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40"/>
          <p:cNvSpPr/>
          <p:nvPr/>
        </p:nvSpPr>
        <p:spPr>
          <a:xfrm>
            <a:off x="543802" y="634098"/>
            <a:ext cx="1711500" cy="34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1100"/>
              <a:buFont typeface="Corben"/>
              <a:buNone/>
            </a:pPr>
            <a:r>
              <a:rPr lang="en" sz="1300" i="1" u="sng" strike="noStrike" cap="none">
                <a:solidFill>
                  <a:srgbClr val="1B1B27"/>
                </a:solidFill>
                <a:latin typeface="Corben"/>
                <a:ea typeface="Corben"/>
                <a:cs typeface="Corben"/>
                <a:sym typeface="Corben"/>
              </a:rPr>
              <a:t>Vision &amp; Roadmap</a:t>
            </a:r>
            <a:endParaRPr sz="1300" i="1" u="sng" strike="noStrike" cap="none"/>
          </a:p>
        </p:txBody>
      </p:sp>
      <p:sp>
        <p:nvSpPr>
          <p:cNvPr id="408" name="Google Shape;408;p40"/>
          <p:cNvSpPr/>
          <p:nvPr/>
        </p:nvSpPr>
        <p:spPr>
          <a:xfrm>
            <a:off x="2164791" y="832481"/>
            <a:ext cx="4814400" cy="34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2200"/>
              <a:buFont typeface="Corben"/>
              <a:buNone/>
            </a:pPr>
            <a:r>
              <a:rPr lang="en" sz="2200" b="0" i="0" u="none" strike="noStrike" cap="none">
                <a:solidFill>
                  <a:srgbClr val="1B1B27"/>
                </a:solidFill>
                <a:latin typeface="Corben"/>
                <a:ea typeface="Corben"/>
                <a:cs typeface="Corben"/>
                <a:sym typeface="Corben"/>
              </a:rPr>
              <a:t>Empowering Creatives Across Africa</a:t>
            </a:r>
            <a:endParaRPr sz="2200" b="0" i="0" u="none" strike="noStrike" cap="none"/>
          </a:p>
        </p:txBody>
      </p:sp>
      <p:sp>
        <p:nvSpPr>
          <p:cNvPr id="409" name="Google Shape;409;p40"/>
          <p:cNvSpPr/>
          <p:nvPr/>
        </p:nvSpPr>
        <p:spPr>
          <a:xfrm>
            <a:off x="391716" y="1112193"/>
            <a:ext cx="1711524" cy="2288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380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orben"/>
              <a:buNone/>
            </a:pPr>
            <a:r>
              <a:rPr lang="en" sz="1300" b="0" i="0" u="none" strike="noStrike" cap="none">
                <a:solidFill>
                  <a:srgbClr val="000000"/>
                </a:solidFill>
                <a:latin typeface="Corben"/>
                <a:ea typeface="Corben"/>
                <a:cs typeface="Corben"/>
                <a:sym typeface="Corben"/>
              </a:rPr>
              <a:t>🌍</a:t>
            </a:r>
            <a:r>
              <a:rPr lang="en" sz="1300" b="0" i="0" u="none" strike="noStrike" cap="none">
                <a:solidFill>
                  <a:srgbClr val="1B1B27"/>
                </a:solidFill>
                <a:latin typeface="Corben"/>
                <a:ea typeface="Corben"/>
                <a:cs typeface="Corben"/>
                <a:sym typeface="Corben"/>
              </a:rPr>
              <a:t> Long-Term Vision:</a:t>
            </a:r>
            <a:endParaRPr sz="1300" b="0" i="0" u="none" strike="noStrike" cap="none"/>
          </a:p>
        </p:txBody>
      </p:sp>
      <p:sp>
        <p:nvSpPr>
          <p:cNvPr id="410" name="Google Shape;410;p40"/>
          <p:cNvSpPr/>
          <p:nvPr/>
        </p:nvSpPr>
        <p:spPr>
          <a:xfrm>
            <a:off x="391716" y="1508968"/>
            <a:ext cx="8360569" cy="179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900"/>
              <a:buFont typeface="Nobile"/>
              <a:buNone/>
            </a:pPr>
            <a:r>
              <a:rPr lang="en" sz="900" b="0" i="0" u="none" strike="noStrike" cap="non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To empower creatives across Africa with tools that protect their rights and ensure fair compensation.</a:t>
            </a:r>
            <a:endParaRPr sz="900" b="0" i="0" u="none" strike="noStrike" cap="none"/>
          </a:p>
        </p:txBody>
      </p:sp>
      <p:sp>
        <p:nvSpPr>
          <p:cNvPr id="411" name="Google Shape;411;p40"/>
          <p:cNvSpPr/>
          <p:nvPr/>
        </p:nvSpPr>
        <p:spPr>
          <a:xfrm>
            <a:off x="391716" y="1855887"/>
            <a:ext cx="2015654" cy="2288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380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orben"/>
              <a:buNone/>
            </a:pPr>
            <a:r>
              <a:rPr lang="en" sz="1300" b="0" i="0" u="none" strike="noStrike" cap="none">
                <a:solidFill>
                  <a:srgbClr val="000000"/>
                </a:solidFill>
                <a:latin typeface="Corben"/>
                <a:ea typeface="Corben"/>
                <a:cs typeface="Corben"/>
                <a:sym typeface="Corben"/>
              </a:rPr>
              <a:t>📆</a:t>
            </a:r>
            <a:r>
              <a:rPr lang="en" sz="1300" b="0" i="0" u="none" strike="noStrike" cap="none">
                <a:solidFill>
                  <a:srgbClr val="1B1B27"/>
                </a:solidFill>
                <a:latin typeface="Corben"/>
                <a:ea typeface="Corben"/>
                <a:cs typeface="Corben"/>
                <a:sym typeface="Corben"/>
              </a:rPr>
              <a:t> 12–24 Month Roadmap:</a:t>
            </a:r>
            <a:endParaRPr sz="1300" b="0" i="0" u="none" strike="noStrike" cap="none"/>
          </a:p>
        </p:txBody>
      </p:sp>
      <p:sp>
        <p:nvSpPr>
          <p:cNvPr id="412" name="Google Shape;412;p40"/>
          <p:cNvSpPr/>
          <p:nvPr/>
        </p:nvSpPr>
        <p:spPr>
          <a:xfrm>
            <a:off x="391716" y="2252663"/>
            <a:ext cx="8360569" cy="2591991"/>
          </a:xfrm>
          <a:prstGeom prst="roundRect">
            <a:avLst>
              <a:gd name="adj" fmla="val 1814"/>
            </a:avLst>
          </a:prstGeom>
          <a:noFill/>
          <a:ln w="9525" cap="flat" cmpd="sng">
            <a:solidFill>
              <a:srgbClr val="000000">
                <a:alpha val="7843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57150" tIns="57150" rIns="57150" bIns="571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p40"/>
          <p:cNvSpPr/>
          <p:nvPr/>
        </p:nvSpPr>
        <p:spPr>
          <a:xfrm>
            <a:off x="396478" y="2257425"/>
            <a:ext cx="8351044" cy="322808"/>
          </a:xfrm>
          <a:prstGeom prst="rect">
            <a:avLst/>
          </a:prstGeom>
          <a:solidFill>
            <a:srgbClr val="FFFFFF">
              <a:alpha val="3921"/>
            </a:srgbClr>
          </a:solidFill>
          <a:ln>
            <a:noFill/>
          </a:ln>
        </p:spPr>
        <p:txBody>
          <a:bodyPr spcFirstLastPara="1" wrap="square" lIns="57150" tIns="57150" rIns="57150" bIns="571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p40"/>
          <p:cNvSpPr/>
          <p:nvPr/>
        </p:nvSpPr>
        <p:spPr>
          <a:xfrm>
            <a:off x="508397" y="2329309"/>
            <a:ext cx="1861543" cy="179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900"/>
              <a:buFont typeface="Nobile"/>
              <a:buNone/>
            </a:pPr>
            <a:r>
              <a:rPr lang="en" sz="900" b="0" i="0" u="none" strike="noStrike" cap="non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Timeline</a:t>
            </a:r>
            <a:endParaRPr sz="900" b="0" i="0" u="none" strike="noStrike" cap="none"/>
          </a:p>
        </p:txBody>
      </p:sp>
      <p:sp>
        <p:nvSpPr>
          <p:cNvPr id="415" name="Google Shape;415;p40"/>
          <p:cNvSpPr/>
          <p:nvPr/>
        </p:nvSpPr>
        <p:spPr>
          <a:xfrm>
            <a:off x="2598539" y="2329309"/>
            <a:ext cx="6037064" cy="179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900"/>
              <a:buFont typeface="Nobile"/>
              <a:buNone/>
            </a:pPr>
            <a:r>
              <a:rPr lang="en" sz="900" b="0" i="0" u="none" strike="noStrike" cap="non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Milestone</a:t>
            </a:r>
            <a:endParaRPr sz="900" b="0" i="0" u="none" strike="noStrike" cap="none"/>
          </a:p>
        </p:txBody>
      </p:sp>
      <p:sp>
        <p:nvSpPr>
          <p:cNvPr id="416" name="Google Shape;416;p40"/>
          <p:cNvSpPr/>
          <p:nvPr/>
        </p:nvSpPr>
        <p:spPr>
          <a:xfrm>
            <a:off x="396478" y="2580233"/>
            <a:ext cx="8351044" cy="322808"/>
          </a:xfrm>
          <a:prstGeom prst="rect">
            <a:avLst/>
          </a:prstGeom>
          <a:solidFill>
            <a:srgbClr val="000000">
              <a:alpha val="3921"/>
            </a:srgbClr>
          </a:solidFill>
          <a:ln>
            <a:noFill/>
          </a:ln>
        </p:spPr>
        <p:txBody>
          <a:bodyPr spcFirstLastPara="1" wrap="square" lIns="57150" tIns="57150" rIns="57150" bIns="571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" name="Google Shape;417;p40"/>
          <p:cNvSpPr/>
          <p:nvPr/>
        </p:nvSpPr>
        <p:spPr>
          <a:xfrm>
            <a:off x="508397" y="2652118"/>
            <a:ext cx="1861543" cy="179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900"/>
              <a:buFont typeface="Nobile"/>
              <a:buNone/>
            </a:pPr>
            <a:r>
              <a:rPr lang="en" sz="900" b="0" i="0" u="none" strike="noStrike" cap="non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Month 1–2</a:t>
            </a:r>
            <a:endParaRPr sz="900" b="0" i="0" u="none" strike="noStrike" cap="none"/>
          </a:p>
        </p:txBody>
      </p:sp>
      <p:sp>
        <p:nvSpPr>
          <p:cNvPr id="418" name="Google Shape;418;p40"/>
          <p:cNvSpPr/>
          <p:nvPr/>
        </p:nvSpPr>
        <p:spPr>
          <a:xfrm>
            <a:off x="2598539" y="2652118"/>
            <a:ext cx="6037064" cy="179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900"/>
              <a:buFont typeface="Nobile"/>
              <a:buNone/>
            </a:pPr>
            <a:r>
              <a:rPr lang="en" sz="900" b="0" i="0" u="none" strike="noStrike" cap="non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MVP Development</a:t>
            </a:r>
            <a:endParaRPr sz="900" b="0" i="0" u="none" strike="noStrike" cap="none"/>
          </a:p>
        </p:txBody>
      </p:sp>
      <p:sp>
        <p:nvSpPr>
          <p:cNvPr id="419" name="Google Shape;419;p40"/>
          <p:cNvSpPr/>
          <p:nvPr/>
        </p:nvSpPr>
        <p:spPr>
          <a:xfrm>
            <a:off x="396478" y="2903041"/>
            <a:ext cx="8351044" cy="322808"/>
          </a:xfrm>
          <a:prstGeom prst="rect">
            <a:avLst/>
          </a:prstGeom>
          <a:solidFill>
            <a:srgbClr val="FFFFFF">
              <a:alpha val="3921"/>
            </a:srgbClr>
          </a:solidFill>
          <a:ln>
            <a:noFill/>
          </a:ln>
        </p:spPr>
        <p:txBody>
          <a:bodyPr spcFirstLastPara="1" wrap="square" lIns="57150" tIns="57150" rIns="57150" bIns="571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" name="Google Shape;420;p40"/>
          <p:cNvSpPr/>
          <p:nvPr/>
        </p:nvSpPr>
        <p:spPr>
          <a:xfrm>
            <a:off x="508397" y="2974926"/>
            <a:ext cx="1861543" cy="179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900"/>
              <a:buFont typeface="Nobile"/>
              <a:buNone/>
            </a:pPr>
            <a:r>
              <a:rPr lang="en" sz="900" b="0" i="0" u="none" strike="noStrike" cap="non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Month 3</a:t>
            </a:r>
            <a:endParaRPr sz="900" b="0" i="0" u="none" strike="noStrike" cap="none"/>
          </a:p>
        </p:txBody>
      </p:sp>
      <p:sp>
        <p:nvSpPr>
          <p:cNvPr id="421" name="Google Shape;421;p40"/>
          <p:cNvSpPr/>
          <p:nvPr/>
        </p:nvSpPr>
        <p:spPr>
          <a:xfrm>
            <a:off x="2598539" y="2974926"/>
            <a:ext cx="6037064" cy="179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900"/>
              <a:buFont typeface="Nobile"/>
              <a:buNone/>
            </a:pPr>
            <a:r>
              <a:rPr lang="en" sz="900" b="0" i="0" u="none" strike="noStrike" cap="non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Pilot with HEVA creatives</a:t>
            </a:r>
            <a:endParaRPr sz="900" b="0" i="0" u="none" strike="noStrike" cap="none"/>
          </a:p>
        </p:txBody>
      </p:sp>
      <p:sp>
        <p:nvSpPr>
          <p:cNvPr id="422" name="Google Shape;422;p40"/>
          <p:cNvSpPr/>
          <p:nvPr/>
        </p:nvSpPr>
        <p:spPr>
          <a:xfrm>
            <a:off x="396478" y="3225849"/>
            <a:ext cx="8351044" cy="322808"/>
          </a:xfrm>
          <a:prstGeom prst="rect">
            <a:avLst/>
          </a:prstGeom>
          <a:solidFill>
            <a:srgbClr val="000000">
              <a:alpha val="3921"/>
            </a:srgbClr>
          </a:solidFill>
          <a:ln>
            <a:noFill/>
          </a:ln>
        </p:spPr>
        <p:txBody>
          <a:bodyPr spcFirstLastPara="1" wrap="square" lIns="57150" tIns="57150" rIns="57150" bIns="571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p40"/>
          <p:cNvSpPr/>
          <p:nvPr/>
        </p:nvSpPr>
        <p:spPr>
          <a:xfrm>
            <a:off x="508397" y="3297734"/>
            <a:ext cx="1861543" cy="179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900"/>
              <a:buFont typeface="Nobile"/>
              <a:buNone/>
            </a:pPr>
            <a:r>
              <a:rPr lang="en" sz="900" b="0" i="0" u="none" strike="noStrike" cap="non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Month 6</a:t>
            </a:r>
            <a:endParaRPr sz="900" b="0" i="0" u="none" strike="noStrike" cap="none"/>
          </a:p>
        </p:txBody>
      </p:sp>
      <p:sp>
        <p:nvSpPr>
          <p:cNvPr id="424" name="Google Shape;424;p40"/>
          <p:cNvSpPr/>
          <p:nvPr/>
        </p:nvSpPr>
        <p:spPr>
          <a:xfrm>
            <a:off x="2598539" y="3297734"/>
            <a:ext cx="6037064" cy="179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900"/>
              <a:buFont typeface="Nobile"/>
              <a:buNone/>
            </a:pPr>
            <a:r>
              <a:rPr lang="en" sz="900" b="0" i="0" u="none" strike="noStrike" cap="non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IP crawler module integrated</a:t>
            </a:r>
            <a:endParaRPr sz="900" b="0" i="0" u="none" strike="noStrike" cap="none"/>
          </a:p>
        </p:txBody>
      </p:sp>
      <p:sp>
        <p:nvSpPr>
          <p:cNvPr id="425" name="Google Shape;425;p40"/>
          <p:cNvSpPr/>
          <p:nvPr/>
        </p:nvSpPr>
        <p:spPr>
          <a:xfrm>
            <a:off x="396478" y="3548658"/>
            <a:ext cx="8351044" cy="322808"/>
          </a:xfrm>
          <a:prstGeom prst="rect">
            <a:avLst/>
          </a:prstGeom>
          <a:solidFill>
            <a:srgbClr val="FFFFFF">
              <a:alpha val="3921"/>
            </a:srgbClr>
          </a:solidFill>
          <a:ln>
            <a:noFill/>
          </a:ln>
        </p:spPr>
        <p:txBody>
          <a:bodyPr spcFirstLastPara="1" wrap="square" lIns="57150" tIns="57150" rIns="57150" bIns="571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6" name="Google Shape;426;p40"/>
          <p:cNvSpPr/>
          <p:nvPr/>
        </p:nvSpPr>
        <p:spPr>
          <a:xfrm>
            <a:off x="508397" y="3620542"/>
            <a:ext cx="1861543" cy="179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900"/>
              <a:buFont typeface="Nobile"/>
              <a:buNone/>
            </a:pPr>
            <a:r>
              <a:rPr lang="en" sz="900" b="0" i="0" u="none" strike="noStrike" cap="non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Month 9</a:t>
            </a:r>
            <a:endParaRPr sz="900" b="0" i="0" u="none" strike="noStrike" cap="none"/>
          </a:p>
        </p:txBody>
      </p:sp>
      <p:sp>
        <p:nvSpPr>
          <p:cNvPr id="427" name="Google Shape;427;p40"/>
          <p:cNvSpPr/>
          <p:nvPr/>
        </p:nvSpPr>
        <p:spPr>
          <a:xfrm>
            <a:off x="2598539" y="3620542"/>
            <a:ext cx="6037064" cy="179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900"/>
              <a:buFont typeface="Nobile"/>
              <a:buNone/>
            </a:pPr>
            <a:r>
              <a:rPr lang="en" sz="900" b="0" i="0" u="none" strike="noStrike" cap="non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Launch full dashboard</a:t>
            </a:r>
            <a:endParaRPr sz="900" b="0" i="0" u="none" strike="noStrike" cap="none"/>
          </a:p>
        </p:txBody>
      </p:sp>
      <p:sp>
        <p:nvSpPr>
          <p:cNvPr id="428" name="Google Shape;428;p40"/>
          <p:cNvSpPr/>
          <p:nvPr/>
        </p:nvSpPr>
        <p:spPr>
          <a:xfrm>
            <a:off x="396478" y="3871466"/>
            <a:ext cx="8351044" cy="322808"/>
          </a:xfrm>
          <a:prstGeom prst="rect">
            <a:avLst/>
          </a:prstGeom>
          <a:solidFill>
            <a:srgbClr val="000000">
              <a:alpha val="3921"/>
            </a:srgbClr>
          </a:solidFill>
          <a:ln>
            <a:noFill/>
          </a:ln>
        </p:spPr>
        <p:txBody>
          <a:bodyPr spcFirstLastPara="1" wrap="square" lIns="57150" tIns="57150" rIns="57150" bIns="571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9" name="Google Shape;429;p40"/>
          <p:cNvSpPr/>
          <p:nvPr/>
        </p:nvSpPr>
        <p:spPr>
          <a:xfrm>
            <a:off x="508397" y="3943350"/>
            <a:ext cx="1861543" cy="179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900"/>
              <a:buFont typeface="Nobile"/>
              <a:buNone/>
            </a:pPr>
            <a:r>
              <a:rPr lang="en" sz="900" b="0" i="0" u="none" strike="noStrike" cap="non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Month 12</a:t>
            </a:r>
            <a:endParaRPr sz="900" b="0" i="0" u="none" strike="noStrike" cap="none"/>
          </a:p>
        </p:txBody>
      </p:sp>
      <p:sp>
        <p:nvSpPr>
          <p:cNvPr id="430" name="Google Shape;430;p40"/>
          <p:cNvSpPr/>
          <p:nvPr/>
        </p:nvSpPr>
        <p:spPr>
          <a:xfrm>
            <a:off x="2598539" y="3943350"/>
            <a:ext cx="6037064" cy="179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900"/>
              <a:buFont typeface="Nobile"/>
              <a:buNone/>
            </a:pPr>
            <a:r>
              <a:rPr lang="en" sz="900" b="0" i="0" u="none" strike="noStrike" cap="non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Begin licensing to legal/IP agencies</a:t>
            </a:r>
            <a:endParaRPr sz="900" b="0" i="0" u="none" strike="noStrike" cap="none"/>
          </a:p>
        </p:txBody>
      </p:sp>
      <p:sp>
        <p:nvSpPr>
          <p:cNvPr id="431" name="Google Shape;431;p40"/>
          <p:cNvSpPr/>
          <p:nvPr/>
        </p:nvSpPr>
        <p:spPr>
          <a:xfrm>
            <a:off x="396478" y="4194274"/>
            <a:ext cx="8351044" cy="322808"/>
          </a:xfrm>
          <a:prstGeom prst="rect">
            <a:avLst/>
          </a:prstGeom>
          <a:solidFill>
            <a:srgbClr val="FFFFFF">
              <a:alpha val="3921"/>
            </a:srgbClr>
          </a:solidFill>
          <a:ln>
            <a:noFill/>
          </a:ln>
        </p:spPr>
        <p:txBody>
          <a:bodyPr spcFirstLastPara="1" wrap="square" lIns="57150" tIns="57150" rIns="57150" bIns="571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" name="Google Shape;432;p40"/>
          <p:cNvSpPr/>
          <p:nvPr/>
        </p:nvSpPr>
        <p:spPr>
          <a:xfrm>
            <a:off x="508397" y="4266158"/>
            <a:ext cx="1861543" cy="179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900"/>
              <a:buFont typeface="Nobile"/>
              <a:buNone/>
            </a:pPr>
            <a:r>
              <a:rPr lang="en" sz="900" b="0" i="0" u="none" strike="noStrike" cap="non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Month 18</a:t>
            </a:r>
            <a:endParaRPr sz="900" b="0" i="0" u="none" strike="noStrike" cap="none"/>
          </a:p>
        </p:txBody>
      </p:sp>
      <p:sp>
        <p:nvSpPr>
          <p:cNvPr id="433" name="Google Shape;433;p40"/>
          <p:cNvSpPr/>
          <p:nvPr/>
        </p:nvSpPr>
        <p:spPr>
          <a:xfrm>
            <a:off x="2598539" y="4266158"/>
            <a:ext cx="6037064" cy="179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900"/>
              <a:buFont typeface="Nobile"/>
              <a:buNone/>
            </a:pPr>
            <a:r>
              <a:rPr lang="en" sz="900" b="0" i="0" u="none" strike="noStrike" cap="non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Expand to Nigeria &amp; South Africa</a:t>
            </a:r>
            <a:endParaRPr sz="900" b="0" i="0" u="none" strike="noStrike" cap="none"/>
          </a:p>
        </p:txBody>
      </p:sp>
      <p:sp>
        <p:nvSpPr>
          <p:cNvPr id="434" name="Google Shape;434;p40"/>
          <p:cNvSpPr/>
          <p:nvPr/>
        </p:nvSpPr>
        <p:spPr>
          <a:xfrm>
            <a:off x="396478" y="4517083"/>
            <a:ext cx="8351044" cy="322808"/>
          </a:xfrm>
          <a:prstGeom prst="rect">
            <a:avLst/>
          </a:prstGeom>
          <a:solidFill>
            <a:srgbClr val="000000">
              <a:alpha val="3921"/>
            </a:srgbClr>
          </a:solidFill>
          <a:ln>
            <a:noFill/>
          </a:ln>
        </p:spPr>
        <p:txBody>
          <a:bodyPr spcFirstLastPara="1" wrap="square" lIns="57150" tIns="57150" rIns="57150" bIns="571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" name="Google Shape;435;p40"/>
          <p:cNvSpPr/>
          <p:nvPr/>
        </p:nvSpPr>
        <p:spPr>
          <a:xfrm>
            <a:off x="508397" y="4588966"/>
            <a:ext cx="1861543" cy="179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900"/>
              <a:buFont typeface="Nobile"/>
              <a:buNone/>
            </a:pPr>
            <a:r>
              <a:rPr lang="en" sz="900" b="0" i="0" u="none" strike="noStrike" cap="non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Month 24</a:t>
            </a:r>
            <a:endParaRPr sz="900" b="0" i="0" u="none" strike="noStrike" cap="none"/>
          </a:p>
        </p:txBody>
      </p:sp>
      <p:sp>
        <p:nvSpPr>
          <p:cNvPr id="436" name="Google Shape;436;p40"/>
          <p:cNvSpPr/>
          <p:nvPr/>
        </p:nvSpPr>
        <p:spPr>
          <a:xfrm>
            <a:off x="2598539" y="4588966"/>
            <a:ext cx="6037064" cy="179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900"/>
              <a:buFont typeface="Nobile"/>
              <a:buNone/>
            </a:pPr>
            <a:r>
              <a:rPr lang="en" sz="900" b="0" i="0" u="none" strike="noStrike" cap="non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Launch self-service portal for creatives</a:t>
            </a:r>
            <a:endParaRPr sz="900" b="0" i="0" u="none" strike="noStrike" cap="none"/>
          </a:p>
        </p:txBody>
      </p:sp>
      <p:sp>
        <p:nvSpPr>
          <p:cNvPr id="437" name="Google Shape;437;p40"/>
          <p:cNvSpPr txBox="1"/>
          <p:nvPr/>
        </p:nvSpPr>
        <p:spPr>
          <a:xfrm>
            <a:off x="1635224" y="346491"/>
            <a:ext cx="3491400" cy="1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275" tIns="20275" rIns="20275" bIns="20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852"/>
              <a:buFont typeface="Arial"/>
              <a:buNone/>
            </a:pPr>
            <a:r>
              <a:rPr lang="en" sz="745" i="0" u="none" strike="noStrike" cap="none">
                <a:solidFill>
                  <a:srgbClr val="5E5E5E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Pitch Deck | CODEHER Hackathon </a:t>
            </a:r>
            <a:endParaRPr sz="425" i="0" u="none" strike="noStrike" cap="none">
              <a:solidFill>
                <a:srgbClr val="000000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pic>
        <p:nvPicPr>
          <p:cNvPr id="438" name="Google Shape;438;p40" title="black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88435" y="121021"/>
            <a:ext cx="2555565" cy="46600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p40" title="Power learn Project Logo horizontal no shadow (1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55950"/>
            <a:ext cx="1443937" cy="758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9"/>
          <p:cNvSpPr/>
          <p:nvPr/>
        </p:nvSpPr>
        <p:spPr>
          <a:xfrm>
            <a:off x="477069" y="407484"/>
            <a:ext cx="1772100" cy="22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1400"/>
              <a:buFont typeface="Corben"/>
              <a:buNone/>
            </a:pPr>
            <a:endParaRPr sz="1400" b="0" i="0" u="none" strike="noStrike" cap="none"/>
          </a:p>
        </p:txBody>
      </p:sp>
      <p:sp>
        <p:nvSpPr>
          <p:cNvPr id="102" name="Google Shape;102;p29"/>
          <p:cNvSpPr/>
          <p:nvPr/>
        </p:nvSpPr>
        <p:spPr>
          <a:xfrm>
            <a:off x="496119" y="841474"/>
            <a:ext cx="7319069" cy="442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2800"/>
              <a:buFont typeface="Corben"/>
              <a:buNone/>
            </a:pPr>
            <a:r>
              <a:rPr lang="en" sz="2800" b="0" i="0" u="none" strike="noStrike" cap="none" dirty="0">
                <a:solidFill>
                  <a:srgbClr val="1B1B27"/>
                </a:solidFill>
                <a:latin typeface="Corben"/>
                <a:ea typeface="Corben"/>
                <a:cs typeface="Corben"/>
                <a:sym typeface="Corben"/>
              </a:rPr>
              <a:t>Solving Debt Recovery in the Creative Sector</a:t>
            </a:r>
            <a:endParaRPr sz="2800" b="0" i="0" u="none" strike="noStrike" cap="none" dirty="0"/>
          </a:p>
        </p:txBody>
      </p:sp>
      <p:sp>
        <p:nvSpPr>
          <p:cNvPr id="103" name="Google Shape;103;p29"/>
          <p:cNvSpPr/>
          <p:nvPr/>
        </p:nvSpPr>
        <p:spPr>
          <a:xfrm>
            <a:off x="496119" y="1497062"/>
            <a:ext cx="4005000" cy="3168000"/>
          </a:xfrm>
          <a:prstGeom prst="roundRect">
            <a:avLst>
              <a:gd name="adj" fmla="val 2886"/>
            </a:avLst>
          </a:prstGeom>
          <a:solidFill>
            <a:srgbClr val="F9F9FF">
              <a:alpha val="94901"/>
            </a:srgbClr>
          </a:solidFill>
          <a:ln w="30475" cap="flat" cmpd="sng">
            <a:solidFill>
              <a:srgbClr val="B8BFD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57150" tIns="57150" rIns="57150" bIns="571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29"/>
          <p:cNvSpPr/>
          <p:nvPr/>
        </p:nvSpPr>
        <p:spPr>
          <a:xfrm>
            <a:off x="477069" y="1497062"/>
            <a:ext cx="76200" cy="3168104"/>
          </a:xfrm>
          <a:prstGeom prst="roundRect">
            <a:avLst>
              <a:gd name="adj" fmla="val 78139"/>
            </a:avLst>
          </a:prstGeom>
          <a:solidFill>
            <a:srgbClr val="4967E9"/>
          </a:solidFill>
          <a:ln>
            <a:noFill/>
          </a:ln>
        </p:spPr>
        <p:txBody>
          <a:bodyPr spcFirstLastPara="1" wrap="square" lIns="57150" tIns="57150" rIns="57150" bIns="571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29"/>
          <p:cNvSpPr/>
          <p:nvPr/>
        </p:nvSpPr>
        <p:spPr>
          <a:xfrm>
            <a:off x="714078" y="1657871"/>
            <a:ext cx="1772022" cy="2214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400"/>
              <a:buFont typeface="Corben"/>
              <a:buNone/>
            </a:pPr>
            <a:r>
              <a:rPr lang="en" sz="1400" b="0" i="0" u="none" strike="noStrike" cap="none">
                <a:solidFill>
                  <a:srgbClr val="404155"/>
                </a:solidFill>
                <a:latin typeface="Corben"/>
                <a:ea typeface="Corben"/>
                <a:cs typeface="Corben"/>
                <a:sym typeface="Corben"/>
              </a:rPr>
              <a:t>Problem</a:t>
            </a:r>
            <a:endParaRPr sz="1400" b="0" i="0" u="none" strike="noStrike" cap="none"/>
          </a:p>
        </p:txBody>
      </p:sp>
      <p:sp>
        <p:nvSpPr>
          <p:cNvPr id="106" name="Google Shape;106;p29"/>
          <p:cNvSpPr/>
          <p:nvPr/>
        </p:nvSpPr>
        <p:spPr>
          <a:xfrm>
            <a:off x="714077" y="1964383"/>
            <a:ext cx="3626198" cy="9072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100"/>
              <a:buFont typeface="Nobile"/>
              <a:buNone/>
            </a:pPr>
            <a:r>
              <a:rPr lang="en" sz="1100" b="0" i="0" u="none" strike="noStrike" cap="non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Debt recovery strategies in the creative sector are </a:t>
            </a:r>
            <a:r>
              <a:rPr lang="en" sz="1100" b="1" i="0" u="none" strike="noStrike" cap="non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inefficient and unscalable</a:t>
            </a:r>
            <a:r>
              <a:rPr lang="en" sz="1100" b="0" i="0" u="none" strike="noStrike" cap="non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. Communication lacks urgency or follow-up. IP (Intellectual Property) misuse is hard to detect or enforce.</a:t>
            </a:r>
            <a:endParaRPr sz="1100" b="0" i="0" u="none" strike="noStrike" cap="none"/>
          </a:p>
        </p:txBody>
      </p:sp>
      <p:sp>
        <p:nvSpPr>
          <p:cNvPr id="107" name="Google Shape;107;p29"/>
          <p:cNvSpPr/>
          <p:nvPr/>
        </p:nvSpPr>
        <p:spPr>
          <a:xfrm>
            <a:off x="4642843" y="1497062"/>
            <a:ext cx="4005039" cy="3168104"/>
          </a:xfrm>
          <a:prstGeom prst="roundRect">
            <a:avLst>
              <a:gd name="adj" fmla="val 2886"/>
            </a:avLst>
          </a:prstGeom>
          <a:solidFill>
            <a:srgbClr val="F9F9FF">
              <a:alpha val="94901"/>
            </a:srgbClr>
          </a:solidFill>
          <a:ln w="30475" cap="flat" cmpd="sng">
            <a:solidFill>
              <a:srgbClr val="B8BFD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57150" tIns="57150" rIns="57150" bIns="571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29"/>
          <p:cNvSpPr/>
          <p:nvPr/>
        </p:nvSpPr>
        <p:spPr>
          <a:xfrm>
            <a:off x="4623792" y="1497062"/>
            <a:ext cx="76200" cy="3168104"/>
          </a:xfrm>
          <a:prstGeom prst="roundRect">
            <a:avLst>
              <a:gd name="adj" fmla="val 78139"/>
            </a:avLst>
          </a:prstGeom>
          <a:solidFill>
            <a:srgbClr val="4967E9"/>
          </a:solidFill>
          <a:ln>
            <a:noFill/>
          </a:ln>
        </p:spPr>
        <p:txBody>
          <a:bodyPr spcFirstLastPara="1" wrap="square" lIns="57150" tIns="57150" rIns="57150" bIns="571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29"/>
          <p:cNvSpPr/>
          <p:nvPr/>
        </p:nvSpPr>
        <p:spPr>
          <a:xfrm>
            <a:off x="4860801" y="1657871"/>
            <a:ext cx="1772022" cy="2214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400"/>
              <a:buFont typeface="Corben"/>
              <a:buNone/>
            </a:pPr>
            <a:r>
              <a:rPr lang="en" sz="1400" b="0" i="0" u="none" strike="noStrike" cap="none">
                <a:solidFill>
                  <a:srgbClr val="404155"/>
                </a:solidFill>
                <a:latin typeface="Corben"/>
                <a:ea typeface="Corben"/>
                <a:cs typeface="Corben"/>
                <a:sym typeface="Corben"/>
              </a:rPr>
              <a:t>Solution</a:t>
            </a:r>
            <a:endParaRPr sz="1400" b="0" i="0" u="none" strike="noStrike" cap="none"/>
          </a:p>
        </p:txBody>
      </p:sp>
      <p:sp>
        <p:nvSpPr>
          <p:cNvPr id="110" name="Google Shape;110;p29"/>
          <p:cNvSpPr/>
          <p:nvPr/>
        </p:nvSpPr>
        <p:spPr>
          <a:xfrm>
            <a:off x="4860801" y="1964382"/>
            <a:ext cx="3626272" cy="6804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100"/>
              <a:buFont typeface="Nobile"/>
              <a:buNone/>
            </a:pPr>
            <a:r>
              <a:rPr lang="en" sz="1100" b="0" i="0" u="none" strike="noStrike" cap="non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We are building a </a:t>
            </a:r>
            <a:r>
              <a:rPr lang="en" sz="1100" b="1" i="0" u="none" strike="noStrike" cap="non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Debt Risk &amp; Recovery Platform</a:t>
            </a:r>
            <a:r>
              <a:rPr lang="en" sz="1100" b="0" i="0" u="none" strike="noStrike" cap="non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 designed specifically for the creative economy. It features:</a:t>
            </a:r>
            <a:endParaRPr sz="1100" b="0" i="0" u="none" strike="noStrike" cap="none"/>
          </a:p>
        </p:txBody>
      </p:sp>
      <p:sp>
        <p:nvSpPr>
          <p:cNvPr id="111" name="Google Shape;111;p29"/>
          <p:cNvSpPr/>
          <p:nvPr/>
        </p:nvSpPr>
        <p:spPr>
          <a:xfrm>
            <a:off x="4860801" y="2729880"/>
            <a:ext cx="3626272" cy="463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bile"/>
              <a:buNone/>
            </a:pPr>
            <a:r>
              <a:rPr lang="en" sz="1100" b="0" i="0" u="none" strike="noStrike" cap="none">
                <a:solidFill>
                  <a:srgbClr val="000000"/>
                </a:solidFill>
                <a:latin typeface="Nobile"/>
                <a:ea typeface="Nobile"/>
                <a:cs typeface="Nobile"/>
                <a:sym typeface="Nobile"/>
              </a:rPr>
              <a:t>📱</a:t>
            </a:r>
            <a:r>
              <a:rPr lang="en" sz="1100" b="0" i="0" u="none" strike="noStrike" cap="non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 Automated multichannel communication (Email, WhatsApp, Phone)</a:t>
            </a:r>
            <a:endParaRPr sz="1100" b="0" i="0" u="none" strike="noStrike" cap="none"/>
          </a:p>
        </p:txBody>
      </p:sp>
      <p:sp>
        <p:nvSpPr>
          <p:cNvPr id="112" name="Google Shape;112;p29"/>
          <p:cNvSpPr/>
          <p:nvPr/>
        </p:nvSpPr>
        <p:spPr>
          <a:xfrm>
            <a:off x="4860801" y="3242593"/>
            <a:ext cx="3626272" cy="236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bile"/>
              <a:buNone/>
            </a:pPr>
            <a:r>
              <a:rPr lang="en" sz="1100" b="0" i="0" u="none" strike="noStrike" cap="none">
                <a:solidFill>
                  <a:srgbClr val="000000"/>
                </a:solidFill>
                <a:latin typeface="Nobile"/>
                <a:ea typeface="Nobile"/>
                <a:cs typeface="Nobile"/>
                <a:sym typeface="Nobile"/>
              </a:rPr>
              <a:t>⚠️</a:t>
            </a:r>
            <a:r>
              <a:rPr lang="en" sz="1100" b="0" i="0" u="none" strike="noStrike" cap="non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 Behavioral scoring &amp; early risk detection</a:t>
            </a:r>
            <a:endParaRPr sz="1100" b="0" i="0" u="none" strike="noStrike" cap="none"/>
          </a:p>
        </p:txBody>
      </p:sp>
      <p:sp>
        <p:nvSpPr>
          <p:cNvPr id="113" name="Google Shape;113;p29"/>
          <p:cNvSpPr/>
          <p:nvPr/>
        </p:nvSpPr>
        <p:spPr>
          <a:xfrm>
            <a:off x="4860801" y="3528492"/>
            <a:ext cx="3626272" cy="463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bile"/>
              <a:buNone/>
            </a:pPr>
            <a:r>
              <a:rPr lang="en" sz="1100" b="0" i="0" u="none" strike="noStrike" cap="none">
                <a:solidFill>
                  <a:srgbClr val="000000"/>
                </a:solidFill>
                <a:latin typeface="Nobile"/>
                <a:ea typeface="Nobile"/>
                <a:cs typeface="Nobile"/>
                <a:sym typeface="Nobile"/>
              </a:rPr>
              <a:t>📊</a:t>
            </a:r>
            <a:r>
              <a:rPr lang="en" sz="1100" b="0" i="0" u="none" strike="noStrike" cap="non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 Visual dashboards for repayments and engagement</a:t>
            </a:r>
            <a:endParaRPr sz="1100" b="0" i="0" u="none" strike="noStrike" cap="none"/>
          </a:p>
        </p:txBody>
      </p:sp>
      <p:sp>
        <p:nvSpPr>
          <p:cNvPr id="114" name="Google Shape;114;p29"/>
          <p:cNvSpPr/>
          <p:nvPr/>
        </p:nvSpPr>
        <p:spPr>
          <a:xfrm>
            <a:off x="4860801" y="4041204"/>
            <a:ext cx="3626272" cy="463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bile"/>
              <a:buNone/>
            </a:pPr>
            <a:r>
              <a:rPr lang="en" sz="1100" b="0" i="0" u="none" strike="noStrike" cap="none">
                <a:solidFill>
                  <a:srgbClr val="000000"/>
                </a:solidFill>
                <a:latin typeface="Nobile"/>
                <a:ea typeface="Nobile"/>
                <a:cs typeface="Nobile"/>
                <a:sym typeface="Nobile"/>
              </a:rPr>
              <a:t>🧠</a:t>
            </a:r>
            <a:r>
              <a:rPr lang="en" sz="1100" b="0" i="0" u="none" strike="noStrike" cap="non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 Smart IP tracking for contract &amp; usage enforcement</a:t>
            </a:r>
            <a:endParaRPr sz="1100" b="0" i="0" u="none" strike="noStrike" cap="none"/>
          </a:p>
        </p:txBody>
      </p:sp>
      <p:pic>
        <p:nvPicPr>
          <p:cNvPr id="115" name="Google Shape;115;p29" title="black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5636" y="213115"/>
            <a:ext cx="4388364" cy="774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9" title="Power learn Project Logo horizontal no shadow (1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200" y="-46950"/>
            <a:ext cx="2547082" cy="1294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0"/>
          <p:cNvSpPr/>
          <p:nvPr/>
        </p:nvSpPr>
        <p:spPr>
          <a:xfrm>
            <a:off x="481013" y="377949"/>
            <a:ext cx="4361334" cy="429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2700"/>
              <a:buFont typeface="Corben"/>
              <a:buNone/>
            </a:pPr>
            <a:endParaRPr sz="2700">
              <a:solidFill>
                <a:srgbClr val="1B1B27"/>
              </a:solidFill>
              <a:latin typeface="Corben"/>
              <a:ea typeface="Corben"/>
              <a:cs typeface="Corben"/>
              <a:sym typeface="Corben"/>
            </a:endParaRPr>
          </a:p>
        </p:txBody>
      </p:sp>
      <p:sp>
        <p:nvSpPr>
          <p:cNvPr id="123" name="Google Shape;123;p30"/>
          <p:cNvSpPr/>
          <p:nvPr/>
        </p:nvSpPr>
        <p:spPr>
          <a:xfrm>
            <a:off x="481013" y="1082204"/>
            <a:ext cx="4022303" cy="1021259"/>
          </a:xfrm>
          <a:prstGeom prst="roundRect">
            <a:avLst>
              <a:gd name="adj" fmla="val 32299"/>
            </a:avLst>
          </a:prstGeom>
          <a:solidFill>
            <a:srgbClr val="D2D9F9"/>
          </a:solidFill>
          <a:ln w="9525" cap="flat" cmpd="sng">
            <a:solidFill>
              <a:srgbClr val="B8BFD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57150" tIns="57150" rIns="57150" bIns="571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30"/>
          <p:cNvSpPr/>
          <p:nvPr/>
        </p:nvSpPr>
        <p:spPr>
          <a:xfrm>
            <a:off x="623143" y="1224334"/>
            <a:ext cx="1717997" cy="2147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300"/>
              <a:buFont typeface="Corben"/>
              <a:buNone/>
            </a:pPr>
            <a:r>
              <a:rPr lang="en" sz="1300" b="0" i="0" u="none" strike="noStrike" cap="none">
                <a:solidFill>
                  <a:srgbClr val="404155"/>
                </a:solidFill>
                <a:latin typeface="Corben"/>
                <a:ea typeface="Corben"/>
                <a:cs typeface="Corben"/>
                <a:sym typeface="Corben"/>
              </a:rPr>
              <a:t>Built for Creatives</a:t>
            </a:r>
            <a:endParaRPr sz="1300" b="0" i="0" u="none" strike="noStrike" cap="none"/>
          </a:p>
        </p:txBody>
      </p:sp>
      <p:sp>
        <p:nvSpPr>
          <p:cNvPr id="125" name="Google Shape;125;p30"/>
          <p:cNvSpPr/>
          <p:nvPr/>
        </p:nvSpPr>
        <p:spPr>
          <a:xfrm>
            <a:off x="623143" y="1521544"/>
            <a:ext cx="3738000" cy="21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100"/>
              <a:buFont typeface="Nobile"/>
              <a:buNone/>
            </a:pPr>
            <a:r>
              <a:rPr lang="en" sz="1100" b="0" i="0" u="none" strike="noStrike" cap="non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Built with </a:t>
            </a:r>
            <a:r>
              <a:rPr lang="en" sz="1100" b="1" i="0" u="none" strike="noStrike" cap="non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creatives &amp; HEVA’s mission</a:t>
            </a:r>
            <a:r>
              <a:rPr lang="en" sz="1100" b="0" i="0" u="none" strike="noStrike" cap="non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 in mind.</a:t>
            </a:r>
            <a:endParaRPr sz="1100" b="0" i="0" u="none" strike="noStrike" cap="none"/>
          </a:p>
        </p:txBody>
      </p:sp>
      <p:sp>
        <p:nvSpPr>
          <p:cNvPr id="126" name="Google Shape;126;p30"/>
          <p:cNvSpPr/>
          <p:nvPr/>
        </p:nvSpPr>
        <p:spPr>
          <a:xfrm>
            <a:off x="4640684" y="1082204"/>
            <a:ext cx="4022303" cy="1021259"/>
          </a:xfrm>
          <a:prstGeom prst="roundRect">
            <a:avLst>
              <a:gd name="adj" fmla="val 32299"/>
            </a:avLst>
          </a:prstGeom>
          <a:solidFill>
            <a:srgbClr val="D2D9F9"/>
          </a:solidFill>
          <a:ln w="9525" cap="flat" cmpd="sng">
            <a:solidFill>
              <a:srgbClr val="B8BFD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57150" tIns="57150" rIns="57150" bIns="571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30"/>
          <p:cNvSpPr/>
          <p:nvPr/>
        </p:nvSpPr>
        <p:spPr>
          <a:xfrm>
            <a:off x="4782815" y="1224334"/>
            <a:ext cx="1717997" cy="2147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300"/>
              <a:buFont typeface="Corben"/>
              <a:buNone/>
            </a:pPr>
            <a:r>
              <a:rPr lang="en" sz="1300" b="0" i="0" u="none" strike="noStrike" cap="none">
                <a:solidFill>
                  <a:srgbClr val="404155"/>
                </a:solidFill>
                <a:latin typeface="Corben"/>
                <a:ea typeface="Corben"/>
                <a:cs typeface="Corben"/>
                <a:sym typeface="Corben"/>
              </a:rPr>
              <a:t>Smart IP Tracking</a:t>
            </a:r>
            <a:endParaRPr sz="1300" b="0" i="0" u="none" strike="noStrike" cap="none"/>
          </a:p>
        </p:txBody>
      </p:sp>
      <p:sp>
        <p:nvSpPr>
          <p:cNvPr id="128" name="Google Shape;128;p30"/>
          <p:cNvSpPr/>
          <p:nvPr/>
        </p:nvSpPr>
        <p:spPr>
          <a:xfrm>
            <a:off x="4782815" y="1521544"/>
            <a:ext cx="3738042" cy="439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100"/>
              <a:buFont typeface="Nobile"/>
              <a:buNone/>
            </a:pPr>
            <a:r>
              <a:rPr lang="en" sz="1100" b="0" i="0" u="none" strike="noStrike" cap="non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Integrates </a:t>
            </a:r>
            <a:r>
              <a:rPr lang="en" sz="1100" b="1" i="0" u="none" strike="noStrike" cap="non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smart IP tracking</a:t>
            </a:r>
            <a:r>
              <a:rPr lang="en" sz="1100" b="0" i="0" u="none" strike="noStrike" cap="non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, unlike traditional debt tools.</a:t>
            </a:r>
            <a:endParaRPr sz="1100" b="0" i="0" u="none" strike="noStrike" cap="none"/>
          </a:p>
        </p:txBody>
      </p:sp>
      <p:sp>
        <p:nvSpPr>
          <p:cNvPr id="129" name="Google Shape;129;p30"/>
          <p:cNvSpPr/>
          <p:nvPr/>
        </p:nvSpPr>
        <p:spPr>
          <a:xfrm>
            <a:off x="481013" y="2240831"/>
            <a:ext cx="4022303" cy="1021259"/>
          </a:xfrm>
          <a:prstGeom prst="roundRect">
            <a:avLst>
              <a:gd name="adj" fmla="val 32299"/>
            </a:avLst>
          </a:prstGeom>
          <a:solidFill>
            <a:srgbClr val="D2D9F9"/>
          </a:solidFill>
          <a:ln w="9525" cap="flat" cmpd="sng">
            <a:solidFill>
              <a:srgbClr val="B8BFD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57150" tIns="57150" rIns="57150" bIns="571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30"/>
          <p:cNvSpPr/>
          <p:nvPr/>
        </p:nvSpPr>
        <p:spPr>
          <a:xfrm>
            <a:off x="623143" y="2382961"/>
            <a:ext cx="1717997" cy="2147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300"/>
              <a:buFont typeface="Corben"/>
              <a:buNone/>
            </a:pPr>
            <a:r>
              <a:rPr lang="en" sz="1300" b="0" i="0" u="none" strike="noStrike" cap="none">
                <a:solidFill>
                  <a:srgbClr val="404155"/>
                </a:solidFill>
                <a:latin typeface="Corben"/>
                <a:ea typeface="Corben"/>
                <a:cs typeface="Corben"/>
                <a:sym typeface="Corben"/>
              </a:rPr>
              <a:t>Improved Recovery</a:t>
            </a:r>
            <a:endParaRPr sz="1300" b="0" i="0" u="none" strike="noStrike" cap="none"/>
          </a:p>
        </p:txBody>
      </p:sp>
      <p:sp>
        <p:nvSpPr>
          <p:cNvPr id="131" name="Google Shape;131;p30"/>
          <p:cNvSpPr/>
          <p:nvPr/>
        </p:nvSpPr>
        <p:spPr>
          <a:xfrm>
            <a:off x="623143" y="2680171"/>
            <a:ext cx="3738042" cy="439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100"/>
              <a:buFont typeface="Nobile"/>
              <a:buNone/>
            </a:pPr>
            <a:r>
              <a:rPr lang="en" sz="1100" b="0" i="0" u="none" strike="noStrike" cap="non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Multichannel automation improves </a:t>
            </a:r>
            <a:r>
              <a:rPr lang="en" sz="1100" b="1" i="0" u="none" strike="noStrike" cap="non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response time and recovery rates</a:t>
            </a:r>
            <a:r>
              <a:rPr lang="en" sz="1100" b="0" i="0" u="none" strike="noStrike" cap="non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.</a:t>
            </a:r>
            <a:endParaRPr sz="1100" b="0" i="0" u="none" strike="noStrike" cap="none"/>
          </a:p>
        </p:txBody>
      </p:sp>
      <p:sp>
        <p:nvSpPr>
          <p:cNvPr id="132" name="Google Shape;132;p30"/>
          <p:cNvSpPr/>
          <p:nvPr/>
        </p:nvSpPr>
        <p:spPr>
          <a:xfrm>
            <a:off x="4640684" y="2240831"/>
            <a:ext cx="4022303" cy="1021259"/>
          </a:xfrm>
          <a:prstGeom prst="roundRect">
            <a:avLst>
              <a:gd name="adj" fmla="val 32299"/>
            </a:avLst>
          </a:prstGeom>
          <a:solidFill>
            <a:srgbClr val="D2D9F9"/>
          </a:solidFill>
          <a:ln w="9525" cap="flat" cmpd="sng">
            <a:solidFill>
              <a:srgbClr val="B8BFD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57150" tIns="57150" rIns="57150" bIns="571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30"/>
          <p:cNvSpPr/>
          <p:nvPr/>
        </p:nvSpPr>
        <p:spPr>
          <a:xfrm>
            <a:off x="4782815" y="2382961"/>
            <a:ext cx="1717997" cy="2147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300"/>
              <a:buFont typeface="Corben"/>
              <a:buNone/>
            </a:pPr>
            <a:r>
              <a:rPr lang="en" sz="1300" b="0" i="0" u="none" strike="noStrike" cap="none">
                <a:solidFill>
                  <a:srgbClr val="404155"/>
                </a:solidFill>
                <a:latin typeface="Corben"/>
                <a:ea typeface="Corben"/>
                <a:cs typeface="Corben"/>
                <a:sym typeface="Corben"/>
              </a:rPr>
              <a:t>Actionable Data</a:t>
            </a:r>
            <a:endParaRPr sz="1300" b="0" i="0" u="none" strike="noStrike" cap="none"/>
          </a:p>
        </p:txBody>
      </p:sp>
      <p:sp>
        <p:nvSpPr>
          <p:cNvPr id="134" name="Google Shape;134;p30"/>
          <p:cNvSpPr/>
          <p:nvPr/>
        </p:nvSpPr>
        <p:spPr>
          <a:xfrm>
            <a:off x="4782815" y="2680171"/>
            <a:ext cx="3738042" cy="2198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100"/>
              <a:buFont typeface="Nobile"/>
              <a:buNone/>
            </a:pPr>
            <a:r>
              <a:rPr lang="en" sz="1100" b="0" i="0" u="none" strike="noStrike" cap="non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Offers </a:t>
            </a:r>
            <a:r>
              <a:rPr lang="en" sz="1100" b="1" i="0" u="none" strike="noStrike" cap="non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visual dashboards</a:t>
            </a:r>
            <a:r>
              <a:rPr lang="en" sz="1100" b="0" i="0" u="none" strike="noStrike" cap="non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 to make data actionable.</a:t>
            </a:r>
            <a:endParaRPr sz="1100" b="0" i="0" u="none" strike="noStrike" cap="none"/>
          </a:p>
        </p:txBody>
      </p:sp>
      <p:sp>
        <p:nvSpPr>
          <p:cNvPr id="135" name="Google Shape;135;p30"/>
          <p:cNvSpPr/>
          <p:nvPr/>
        </p:nvSpPr>
        <p:spPr>
          <a:xfrm>
            <a:off x="481013" y="3468216"/>
            <a:ext cx="2748781" cy="343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637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2200"/>
              <a:buFont typeface="Corben"/>
              <a:buNone/>
            </a:pPr>
            <a:r>
              <a:rPr lang="en" sz="2200" b="0" i="0" u="none" strike="noStrike" cap="none">
                <a:solidFill>
                  <a:srgbClr val="1B1B27"/>
                </a:solidFill>
                <a:latin typeface="Corben"/>
                <a:ea typeface="Corben"/>
                <a:cs typeface="Corben"/>
                <a:sym typeface="Corben"/>
              </a:rPr>
              <a:t>Elevator Pitch</a:t>
            </a:r>
            <a:endParaRPr sz="2200" b="0" i="0" u="none" strike="noStrike" cap="none"/>
          </a:p>
        </p:txBody>
      </p:sp>
      <p:sp>
        <p:nvSpPr>
          <p:cNvPr id="136" name="Google Shape;136;p30"/>
          <p:cNvSpPr/>
          <p:nvPr/>
        </p:nvSpPr>
        <p:spPr>
          <a:xfrm>
            <a:off x="687139" y="4172471"/>
            <a:ext cx="7975848" cy="439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100"/>
              <a:buFont typeface="Nobile"/>
              <a:buNone/>
            </a:pPr>
            <a:r>
              <a:rPr lang="en" sz="1100" b="0" i="0" u="none" strike="noStrike" cap="non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"We are building an AI-powered platform to monitor IP usage, track repayments, and automate smart debt recovery strategies through multichannel communication and behavioral scoring."</a:t>
            </a:r>
            <a:endParaRPr sz="1100" b="0" i="0" u="none" strike="noStrike" cap="none"/>
          </a:p>
        </p:txBody>
      </p:sp>
      <p:sp>
        <p:nvSpPr>
          <p:cNvPr id="137" name="Google Shape;137;p30"/>
          <p:cNvSpPr/>
          <p:nvPr/>
        </p:nvSpPr>
        <p:spPr>
          <a:xfrm>
            <a:off x="481013" y="4017913"/>
            <a:ext cx="19050" cy="748903"/>
          </a:xfrm>
          <a:prstGeom prst="rect">
            <a:avLst/>
          </a:prstGeom>
          <a:solidFill>
            <a:srgbClr val="4967E9"/>
          </a:solidFill>
          <a:ln>
            <a:noFill/>
          </a:ln>
        </p:spPr>
        <p:txBody>
          <a:bodyPr spcFirstLastPara="1" wrap="square" lIns="57150" tIns="57150" rIns="57150" bIns="571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30"/>
          <p:cNvSpPr txBox="1"/>
          <p:nvPr/>
        </p:nvSpPr>
        <p:spPr>
          <a:xfrm>
            <a:off x="481025" y="483375"/>
            <a:ext cx="49143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1B1B27"/>
                </a:solidFill>
                <a:latin typeface="Corben"/>
                <a:ea typeface="Corben"/>
                <a:cs typeface="Corben"/>
                <a:sym typeface="Corben"/>
              </a:rPr>
              <a:t>Why Our Solution is Better</a:t>
            </a:r>
            <a:endParaRPr sz="2300">
              <a:solidFill>
                <a:schemeClr val="dk1"/>
              </a:solidFill>
            </a:endParaRPr>
          </a:p>
        </p:txBody>
      </p:sp>
      <p:sp>
        <p:nvSpPr>
          <p:cNvPr id="139" name="Google Shape;139;p30"/>
          <p:cNvSpPr txBox="1"/>
          <p:nvPr/>
        </p:nvSpPr>
        <p:spPr>
          <a:xfrm>
            <a:off x="1655023" y="361957"/>
            <a:ext cx="3491400" cy="19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275" tIns="25275" rIns="25275" bIns="25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061"/>
              <a:buFont typeface="Arial"/>
              <a:buNone/>
            </a:pPr>
            <a:r>
              <a:rPr lang="en" sz="928" i="0" u="none" strike="noStrike" cap="none">
                <a:solidFill>
                  <a:srgbClr val="5E5E5E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Pitch Deck | CODEHER Hackathon </a:t>
            </a:r>
            <a:endParaRPr sz="530" i="0" u="none" strike="noStrike" cap="none">
              <a:solidFill>
                <a:srgbClr val="000000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pic>
        <p:nvPicPr>
          <p:cNvPr id="140" name="Google Shape;140;p30" title="black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08235" y="81066"/>
            <a:ext cx="2555564" cy="580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30" title="Power learn Project Logo horizontal no shadow (1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799" y="0"/>
            <a:ext cx="1443937" cy="94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1"/>
          <p:cNvSpPr/>
          <p:nvPr/>
        </p:nvSpPr>
        <p:spPr>
          <a:xfrm>
            <a:off x="741313" y="8"/>
            <a:ext cx="4727400" cy="4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096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2600"/>
              <a:buFont typeface="Corben"/>
              <a:buNone/>
            </a:pPr>
            <a:endParaRPr sz="2600" b="0" i="0" u="none" strike="noStrike" cap="none"/>
          </a:p>
        </p:txBody>
      </p:sp>
      <p:sp>
        <p:nvSpPr>
          <p:cNvPr id="148" name="Google Shape;148;p31"/>
          <p:cNvSpPr/>
          <p:nvPr/>
        </p:nvSpPr>
        <p:spPr>
          <a:xfrm>
            <a:off x="461963" y="1109514"/>
            <a:ext cx="2089919" cy="2475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6530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1500"/>
              <a:buFont typeface="Corben"/>
              <a:buNone/>
            </a:pPr>
            <a:r>
              <a:rPr lang="en" sz="1500" b="0" i="0" u="none" strike="noStrike" cap="none">
                <a:solidFill>
                  <a:srgbClr val="1B1B27"/>
                </a:solidFill>
                <a:latin typeface="Corben"/>
                <a:ea typeface="Corben"/>
                <a:cs typeface="Corben"/>
                <a:sym typeface="Corben"/>
              </a:rPr>
              <a:t>Development Timeline</a:t>
            </a:r>
            <a:endParaRPr sz="1500" b="0" i="0" u="none" strike="noStrike" cap="none"/>
          </a:p>
        </p:txBody>
      </p:sp>
      <p:sp>
        <p:nvSpPr>
          <p:cNvPr id="149" name="Google Shape;149;p31"/>
          <p:cNvSpPr/>
          <p:nvPr/>
        </p:nvSpPr>
        <p:spPr>
          <a:xfrm>
            <a:off x="461963" y="1505471"/>
            <a:ext cx="131936" cy="164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000"/>
              <a:buFont typeface="Corben"/>
              <a:buNone/>
            </a:pPr>
            <a:r>
              <a:rPr lang="en" sz="1000" b="0" i="0" u="none" strike="noStrike" cap="none">
                <a:solidFill>
                  <a:srgbClr val="404155"/>
                </a:solidFill>
                <a:latin typeface="Corben"/>
                <a:ea typeface="Corben"/>
                <a:cs typeface="Corben"/>
                <a:sym typeface="Corben"/>
              </a:rPr>
              <a:t>01</a:t>
            </a:r>
            <a:endParaRPr sz="1000" b="0" i="0" u="none" strike="noStrike" cap="none"/>
          </a:p>
        </p:txBody>
      </p:sp>
      <p:sp>
        <p:nvSpPr>
          <p:cNvPr id="150" name="Google Shape;150;p31"/>
          <p:cNvSpPr/>
          <p:nvPr/>
        </p:nvSpPr>
        <p:spPr>
          <a:xfrm>
            <a:off x="461963" y="1715468"/>
            <a:ext cx="3949080" cy="14288"/>
          </a:xfrm>
          <a:prstGeom prst="rect">
            <a:avLst/>
          </a:prstGeom>
          <a:solidFill>
            <a:srgbClr val="4967E9"/>
          </a:solidFill>
          <a:ln>
            <a:noFill/>
          </a:ln>
        </p:spPr>
        <p:txBody>
          <a:bodyPr spcFirstLastPara="1" wrap="square" lIns="57150" tIns="57150" rIns="57150" bIns="571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31"/>
          <p:cNvSpPr/>
          <p:nvPr/>
        </p:nvSpPr>
        <p:spPr>
          <a:xfrm>
            <a:off x="461963" y="1809973"/>
            <a:ext cx="1649834" cy="206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390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1300"/>
              <a:buFont typeface="Corben"/>
              <a:buNone/>
            </a:pPr>
            <a:r>
              <a:rPr lang="en" sz="1300" b="0" i="0" u="none" strike="noStrike" cap="none">
                <a:solidFill>
                  <a:srgbClr val="1B1B27"/>
                </a:solidFill>
                <a:latin typeface="Corben"/>
                <a:ea typeface="Corben"/>
                <a:cs typeface="Corben"/>
                <a:sym typeface="Corben"/>
              </a:rPr>
              <a:t>Prototype</a:t>
            </a:r>
            <a:endParaRPr sz="1300" b="0" i="0" u="none" strike="noStrike" cap="none"/>
          </a:p>
        </p:txBody>
      </p:sp>
      <p:sp>
        <p:nvSpPr>
          <p:cNvPr id="152" name="Google Shape;152;p31"/>
          <p:cNvSpPr/>
          <p:nvPr/>
        </p:nvSpPr>
        <p:spPr>
          <a:xfrm>
            <a:off x="461963" y="2148111"/>
            <a:ext cx="3949080" cy="211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000"/>
              <a:buFont typeface="Nobile"/>
              <a:buNone/>
            </a:pPr>
            <a:r>
              <a:rPr lang="en" sz="1000" b="1" i="0" u="none" strike="noStrike" cap="non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2 weeks</a:t>
            </a:r>
            <a:endParaRPr sz="1000" b="0" i="0" u="none" strike="noStrike" cap="none"/>
          </a:p>
        </p:txBody>
      </p:sp>
      <p:sp>
        <p:nvSpPr>
          <p:cNvPr id="153" name="Google Shape;153;p31"/>
          <p:cNvSpPr/>
          <p:nvPr/>
        </p:nvSpPr>
        <p:spPr>
          <a:xfrm>
            <a:off x="461963" y="2590204"/>
            <a:ext cx="131936" cy="164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000"/>
              <a:buFont typeface="Corben"/>
              <a:buNone/>
            </a:pPr>
            <a:r>
              <a:rPr lang="en" sz="1000" b="0" i="0" u="none" strike="noStrike" cap="none">
                <a:solidFill>
                  <a:srgbClr val="404155"/>
                </a:solidFill>
                <a:latin typeface="Corben"/>
                <a:ea typeface="Corben"/>
                <a:cs typeface="Corben"/>
                <a:sym typeface="Corben"/>
              </a:rPr>
              <a:t>02</a:t>
            </a:r>
            <a:endParaRPr sz="1000" b="0" i="0" u="none" strike="noStrike" cap="none"/>
          </a:p>
        </p:txBody>
      </p:sp>
      <p:sp>
        <p:nvSpPr>
          <p:cNvPr id="154" name="Google Shape;154;p31"/>
          <p:cNvSpPr/>
          <p:nvPr/>
        </p:nvSpPr>
        <p:spPr>
          <a:xfrm>
            <a:off x="461963" y="2800201"/>
            <a:ext cx="3949080" cy="14288"/>
          </a:xfrm>
          <a:prstGeom prst="rect">
            <a:avLst/>
          </a:prstGeom>
          <a:solidFill>
            <a:srgbClr val="4967E9"/>
          </a:solidFill>
          <a:ln>
            <a:noFill/>
          </a:ln>
        </p:spPr>
        <p:txBody>
          <a:bodyPr spcFirstLastPara="1" wrap="square" lIns="57150" tIns="57150" rIns="57150" bIns="571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31"/>
          <p:cNvSpPr/>
          <p:nvPr/>
        </p:nvSpPr>
        <p:spPr>
          <a:xfrm>
            <a:off x="461963" y="2894707"/>
            <a:ext cx="1649834" cy="206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390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1300"/>
              <a:buFont typeface="Corben"/>
              <a:buNone/>
            </a:pPr>
            <a:r>
              <a:rPr lang="en" sz="1300" b="0" i="0" u="none" strike="noStrike" cap="none">
                <a:solidFill>
                  <a:srgbClr val="1B1B27"/>
                </a:solidFill>
                <a:latin typeface="Corben"/>
                <a:ea typeface="Corben"/>
                <a:cs typeface="Corben"/>
                <a:sym typeface="Corben"/>
              </a:rPr>
              <a:t>MVP</a:t>
            </a:r>
            <a:endParaRPr sz="1300" b="0" i="0" u="none" strike="noStrike" cap="none"/>
          </a:p>
        </p:txBody>
      </p:sp>
      <p:sp>
        <p:nvSpPr>
          <p:cNvPr id="156" name="Google Shape;156;p31"/>
          <p:cNvSpPr/>
          <p:nvPr/>
        </p:nvSpPr>
        <p:spPr>
          <a:xfrm>
            <a:off x="461963" y="3232844"/>
            <a:ext cx="3949080" cy="211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000"/>
              <a:buFont typeface="Nobile"/>
              <a:buNone/>
            </a:pPr>
            <a:r>
              <a:rPr lang="en" sz="1000" b="1" i="0" u="none" strike="noStrike" cap="non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6–8 weeks</a:t>
            </a:r>
            <a:endParaRPr sz="1000" b="0" i="0" u="none" strike="noStrike" cap="none"/>
          </a:p>
        </p:txBody>
      </p:sp>
      <p:sp>
        <p:nvSpPr>
          <p:cNvPr id="157" name="Google Shape;157;p31"/>
          <p:cNvSpPr/>
          <p:nvPr/>
        </p:nvSpPr>
        <p:spPr>
          <a:xfrm>
            <a:off x="461963" y="3674939"/>
            <a:ext cx="131936" cy="164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000"/>
              <a:buFont typeface="Corben"/>
              <a:buNone/>
            </a:pPr>
            <a:r>
              <a:rPr lang="en" sz="1000" b="0" i="0" u="none" strike="noStrike" cap="none">
                <a:solidFill>
                  <a:srgbClr val="404155"/>
                </a:solidFill>
                <a:latin typeface="Corben"/>
                <a:ea typeface="Corben"/>
                <a:cs typeface="Corben"/>
                <a:sym typeface="Corben"/>
              </a:rPr>
              <a:t>03</a:t>
            </a:r>
            <a:endParaRPr sz="1000" b="0" i="0" u="none" strike="noStrike" cap="none"/>
          </a:p>
        </p:txBody>
      </p:sp>
      <p:sp>
        <p:nvSpPr>
          <p:cNvPr id="158" name="Google Shape;158;p31"/>
          <p:cNvSpPr/>
          <p:nvPr/>
        </p:nvSpPr>
        <p:spPr>
          <a:xfrm>
            <a:off x="461963" y="3884935"/>
            <a:ext cx="3949080" cy="14288"/>
          </a:xfrm>
          <a:prstGeom prst="rect">
            <a:avLst/>
          </a:prstGeom>
          <a:solidFill>
            <a:srgbClr val="4967E9"/>
          </a:solidFill>
          <a:ln>
            <a:noFill/>
          </a:ln>
        </p:spPr>
        <p:txBody>
          <a:bodyPr spcFirstLastPara="1" wrap="square" lIns="57150" tIns="57150" rIns="57150" bIns="571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31"/>
          <p:cNvSpPr/>
          <p:nvPr/>
        </p:nvSpPr>
        <p:spPr>
          <a:xfrm>
            <a:off x="461963" y="3979441"/>
            <a:ext cx="1649834" cy="206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390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1300"/>
              <a:buFont typeface="Corben"/>
              <a:buNone/>
            </a:pPr>
            <a:r>
              <a:rPr lang="en" sz="1300" b="0" i="0" u="none" strike="noStrike" cap="none">
                <a:solidFill>
                  <a:srgbClr val="1B1B27"/>
                </a:solidFill>
                <a:latin typeface="Corben"/>
                <a:ea typeface="Corben"/>
                <a:cs typeface="Corben"/>
                <a:sym typeface="Corben"/>
              </a:rPr>
              <a:t>Full Product</a:t>
            </a:r>
            <a:endParaRPr sz="1300" b="0" i="0" u="none" strike="noStrike" cap="none"/>
          </a:p>
        </p:txBody>
      </p:sp>
      <p:sp>
        <p:nvSpPr>
          <p:cNvPr id="160" name="Google Shape;160;p31"/>
          <p:cNvSpPr/>
          <p:nvPr/>
        </p:nvSpPr>
        <p:spPr>
          <a:xfrm>
            <a:off x="461963" y="4317578"/>
            <a:ext cx="3949080" cy="211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000"/>
              <a:buFont typeface="Nobile"/>
              <a:buNone/>
            </a:pPr>
            <a:r>
              <a:rPr lang="en" sz="1000" b="1" i="0" u="none" strike="noStrike" cap="non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3–4 months</a:t>
            </a:r>
            <a:endParaRPr sz="1000" b="0" i="0" u="none" strike="noStrike" cap="none"/>
          </a:p>
        </p:txBody>
      </p:sp>
      <p:sp>
        <p:nvSpPr>
          <p:cNvPr id="161" name="Google Shape;161;p31"/>
          <p:cNvSpPr/>
          <p:nvPr/>
        </p:nvSpPr>
        <p:spPr>
          <a:xfrm>
            <a:off x="4737720" y="1109514"/>
            <a:ext cx="1979786" cy="2475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6530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1500"/>
              <a:buFont typeface="Corben"/>
              <a:buNone/>
            </a:pPr>
            <a:r>
              <a:rPr lang="en" sz="1500" b="0" i="0" u="none" strike="noStrike" cap="none">
                <a:solidFill>
                  <a:srgbClr val="1B1B27"/>
                </a:solidFill>
                <a:latin typeface="Corben"/>
                <a:ea typeface="Corben"/>
                <a:cs typeface="Corben"/>
                <a:sym typeface="Corben"/>
              </a:rPr>
              <a:t>Estimated Cost</a:t>
            </a:r>
            <a:endParaRPr sz="1500" b="0" i="0" u="none" strike="noStrike" cap="none"/>
          </a:p>
        </p:txBody>
      </p:sp>
      <p:sp>
        <p:nvSpPr>
          <p:cNvPr id="162" name="Google Shape;162;p31"/>
          <p:cNvSpPr/>
          <p:nvPr/>
        </p:nvSpPr>
        <p:spPr>
          <a:xfrm>
            <a:off x="4737720" y="1571402"/>
            <a:ext cx="1892052" cy="4355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3400"/>
              <a:buFont typeface="Corben"/>
              <a:buNone/>
            </a:pPr>
            <a:r>
              <a:rPr lang="en" sz="3400" b="0" i="0" u="none" strike="noStrike" cap="none">
                <a:solidFill>
                  <a:srgbClr val="404155"/>
                </a:solidFill>
                <a:latin typeface="Corben"/>
                <a:ea typeface="Corben"/>
                <a:cs typeface="Corben"/>
                <a:sym typeface="Corben"/>
              </a:rPr>
              <a:t>600K</a:t>
            </a:r>
            <a:endParaRPr sz="3400" b="0" i="0" u="none" strike="noStrike" cap="none"/>
          </a:p>
        </p:txBody>
      </p:sp>
      <p:sp>
        <p:nvSpPr>
          <p:cNvPr id="163" name="Google Shape;163;p31"/>
          <p:cNvSpPr/>
          <p:nvPr/>
        </p:nvSpPr>
        <p:spPr>
          <a:xfrm>
            <a:off x="4858792" y="2171849"/>
            <a:ext cx="1649834" cy="206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24390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300"/>
              <a:buFont typeface="Corben"/>
              <a:buNone/>
            </a:pPr>
            <a:r>
              <a:rPr lang="en" sz="1300" b="0" i="0" u="none" strike="noStrike" cap="none">
                <a:solidFill>
                  <a:srgbClr val="404155"/>
                </a:solidFill>
                <a:latin typeface="Corben"/>
                <a:ea typeface="Corben"/>
                <a:cs typeface="Corben"/>
                <a:sym typeface="Corben"/>
              </a:rPr>
              <a:t>MVP</a:t>
            </a:r>
            <a:endParaRPr sz="1300" b="0" i="0" u="none" strike="noStrike" cap="none"/>
          </a:p>
        </p:txBody>
      </p:sp>
      <p:sp>
        <p:nvSpPr>
          <p:cNvPr id="164" name="Google Shape;164;p31"/>
          <p:cNvSpPr/>
          <p:nvPr/>
        </p:nvSpPr>
        <p:spPr>
          <a:xfrm>
            <a:off x="4737720" y="2509986"/>
            <a:ext cx="1892052" cy="211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000"/>
              <a:buFont typeface="Nobile"/>
              <a:buNone/>
            </a:pPr>
            <a:r>
              <a:rPr lang="en" sz="1000" b="0" i="0" u="none" strike="noStrike" cap="non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KES</a:t>
            </a:r>
            <a:endParaRPr sz="1000" b="0" i="0" u="none" strike="noStrike" cap="none"/>
          </a:p>
        </p:txBody>
      </p:sp>
      <p:sp>
        <p:nvSpPr>
          <p:cNvPr id="165" name="Google Shape;165;p31"/>
          <p:cNvSpPr/>
          <p:nvPr/>
        </p:nvSpPr>
        <p:spPr>
          <a:xfrm>
            <a:off x="6794748" y="1571402"/>
            <a:ext cx="1892052" cy="4355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3400"/>
              <a:buFont typeface="Corben"/>
              <a:buNone/>
            </a:pPr>
            <a:r>
              <a:rPr lang="en" sz="3400" b="0" i="0" u="none" strike="noStrike" cap="none">
                <a:solidFill>
                  <a:srgbClr val="404155"/>
                </a:solidFill>
                <a:latin typeface="Corben"/>
                <a:ea typeface="Corben"/>
                <a:cs typeface="Corben"/>
                <a:sym typeface="Corben"/>
              </a:rPr>
              <a:t>1.5M</a:t>
            </a:r>
            <a:endParaRPr sz="3400" b="0" i="0" u="none" strike="noStrike" cap="none"/>
          </a:p>
        </p:txBody>
      </p:sp>
      <p:sp>
        <p:nvSpPr>
          <p:cNvPr id="166" name="Google Shape;166;p31"/>
          <p:cNvSpPr/>
          <p:nvPr/>
        </p:nvSpPr>
        <p:spPr>
          <a:xfrm>
            <a:off x="6915820" y="2171849"/>
            <a:ext cx="1649834" cy="206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24390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300"/>
              <a:buFont typeface="Corben"/>
              <a:buNone/>
            </a:pPr>
            <a:r>
              <a:rPr lang="en" sz="1300" b="0" i="0" u="none" strike="noStrike" cap="none">
                <a:solidFill>
                  <a:srgbClr val="404155"/>
                </a:solidFill>
                <a:latin typeface="Corben"/>
                <a:ea typeface="Corben"/>
                <a:cs typeface="Corben"/>
                <a:sym typeface="Corben"/>
              </a:rPr>
              <a:t>Full Product</a:t>
            </a:r>
            <a:endParaRPr sz="1300" b="0" i="0" u="none" strike="noStrike" cap="none"/>
          </a:p>
        </p:txBody>
      </p:sp>
      <p:sp>
        <p:nvSpPr>
          <p:cNvPr id="167" name="Google Shape;167;p31"/>
          <p:cNvSpPr/>
          <p:nvPr/>
        </p:nvSpPr>
        <p:spPr>
          <a:xfrm>
            <a:off x="6794748" y="2509986"/>
            <a:ext cx="1892052" cy="211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000"/>
              <a:buFont typeface="Nobile"/>
              <a:buNone/>
            </a:pPr>
            <a:r>
              <a:rPr lang="en" sz="1000" b="0" i="0" u="none" strike="noStrike" cap="non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KES</a:t>
            </a:r>
            <a:endParaRPr sz="1000" b="0" i="0" u="none" strike="noStrike" cap="none"/>
          </a:p>
        </p:txBody>
      </p:sp>
      <p:sp>
        <p:nvSpPr>
          <p:cNvPr id="168" name="Google Shape;168;p31"/>
          <p:cNvSpPr/>
          <p:nvPr/>
        </p:nvSpPr>
        <p:spPr>
          <a:xfrm>
            <a:off x="5766197" y="3117056"/>
            <a:ext cx="1892052" cy="4355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3400"/>
              <a:buFont typeface="Corben"/>
              <a:buNone/>
            </a:pPr>
            <a:r>
              <a:rPr lang="en" sz="3400" b="0" i="0" u="none" strike="noStrike" cap="none">
                <a:solidFill>
                  <a:srgbClr val="404155"/>
                </a:solidFill>
                <a:latin typeface="Corben"/>
                <a:ea typeface="Corben"/>
                <a:cs typeface="Corben"/>
                <a:sym typeface="Corben"/>
              </a:rPr>
              <a:t>300K</a:t>
            </a:r>
            <a:endParaRPr sz="3400" b="0" i="0" u="none" strike="noStrike" cap="none"/>
          </a:p>
        </p:txBody>
      </p:sp>
      <p:sp>
        <p:nvSpPr>
          <p:cNvPr id="169" name="Google Shape;169;p31"/>
          <p:cNvSpPr/>
          <p:nvPr/>
        </p:nvSpPr>
        <p:spPr>
          <a:xfrm>
            <a:off x="5887269" y="3717503"/>
            <a:ext cx="1649834" cy="206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24390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300"/>
              <a:buFont typeface="Corben"/>
              <a:buNone/>
            </a:pPr>
            <a:r>
              <a:rPr lang="en" sz="1300" b="0" i="0" u="none" strike="noStrike" cap="none">
                <a:solidFill>
                  <a:srgbClr val="404155"/>
                </a:solidFill>
                <a:latin typeface="Corben"/>
                <a:ea typeface="Corben"/>
                <a:cs typeface="Corben"/>
                <a:sym typeface="Corben"/>
              </a:rPr>
              <a:t>HEVA Integration</a:t>
            </a:r>
            <a:endParaRPr sz="1300" b="0" i="0" u="none" strike="noStrike" cap="none"/>
          </a:p>
        </p:txBody>
      </p:sp>
      <p:sp>
        <p:nvSpPr>
          <p:cNvPr id="170" name="Google Shape;170;p31"/>
          <p:cNvSpPr/>
          <p:nvPr/>
        </p:nvSpPr>
        <p:spPr>
          <a:xfrm>
            <a:off x="5766197" y="4055641"/>
            <a:ext cx="1892052" cy="211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000"/>
              <a:buFont typeface="Nobile"/>
              <a:buNone/>
            </a:pPr>
            <a:r>
              <a:rPr lang="en" sz="1000" b="0" i="0" u="none" strike="noStrike" cap="non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KES</a:t>
            </a:r>
            <a:endParaRPr sz="1000" b="0" i="0" u="none" strike="noStrike" cap="none"/>
          </a:p>
        </p:txBody>
      </p:sp>
      <p:sp>
        <p:nvSpPr>
          <p:cNvPr id="171" name="Google Shape;171;p31"/>
          <p:cNvSpPr txBox="1"/>
          <p:nvPr/>
        </p:nvSpPr>
        <p:spPr>
          <a:xfrm>
            <a:off x="152400" y="152400"/>
            <a:ext cx="30000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240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1B1B27"/>
                </a:solidFill>
                <a:latin typeface="Corben"/>
                <a:ea typeface="Corben"/>
                <a:cs typeface="Corben"/>
                <a:sym typeface="Corben"/>
              </a:rPr>
              <a:t> </a:t>
            </a:r>
            <a:endParaRPr/>
          </a:p>
        </p:txBody>
      </p:sp>
      <p:sp>
        <p:nvSpPr>
          <p:cNvPr id="172" name="Google Shape;172;p31"/>
          <p:cNvSpPr txBox="1"/>
          <p:nvPr/>
        </p:nvSpPr>
        <p:spPr>
          <a:xfrm>
            <a:off x="3629775" y="4451525"/>
            <a:ext cx="30000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240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1B1B27"/>
                </a:solidFill>
                <a:latin typeface="Corben"/>
                <a:ea typeface="Corben"/>
                <a:cs typeface="Corben"/>
                <a:sym typeface="Corben"/>
              </a:rPr>
              <a:t> </a:t>
            </a:r>
            <a:endParaRPr/>
          </a:p>
        </p:txBody>
      </p:sp>
      <p:sp>
        <p:nvSpPr>
          <p:cNvPr id="173" name="Google Shape;173;p31"/>
          <p:cNvSpPr txBox="1"/>
          <p:nvPr/>
        </p:nvSpPr>
        <p:spPr>
          <a:xfrm>
            <a:off x="1635224" y="348483"/>
            <a:ext cx="3491400" cy="1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200" tIns="20200" rIns="20200" bIns="202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848"/>
              <a:buFont typeface="Arial"/>
              <a:buNone/>
            </a:pPr>
            <a:r>
              <a:rPr lang="en" sz="742" i="0" u="none" strike="noStrike" cap="none">
                <a:solidFill>
                  <a:srgbClr val="5E5E5E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Pitch Deck | CODEHER Hackathon </a:t>
            </a:r>
            <a:endParaRPr sz="424" i="0" u="none" strike="noStrike" cap="none">
              <a:solidFill>
                <a:srgbClr val="000000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pic>
        <p:nvPicPr>
          <p:cNvPr id="174" name="Google Shape;174;p31" title="black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88436" y="123973"/>
            <a:ext cx="2555565" cy="4640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31" title="Power learn Project Logo horizontal no shadow (1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59178"/>
            <a:ext cx="1443942" cy="7551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2"/>
          <p:cNvSpPr/>
          <p:nvPr/>
        </p:nvSpPr>
        <p:spPr>
          <a:xfrm>
            <a:off x="300558" y="236190"/>
            <a:ext cx="1073572" cy="1341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800"/>
              <a:buFont typeface="Corben"/>
              <a:buNone/>
            </a:pPr>
            <a:r>
              <a:rPr lang="en" sz="800" b="0" i="0" u="none" strike="noStrike" cap="none">
                <a:solidFill>
                  <a:srgbClr val="1B1B27"/>
                </a:solidFill>
                <a:latin typeface="Corben"/>
                <a:ea typeface="Corben"/>
                <a:cs typeface="Corben"/>
                <a:sym typeface="Corben"/>
              </a:rPr>
              <a:t>Team Information</a:t>
            </a:r>
            <a:endParaRPr sz="800" b="0" i="0" u="none" strike="noStrike" cap="none"/>
          </a:p>
        </p:txBody>
      </p:sp>
      <p:sp>
        <p:nvSpPr>
          <p:cNvPr id="182" name="Google Shape;182;p32"/>
          <p:cNvSpPr/>
          <p:nvPr/>
        </p:nvSpPr>
        <p:spPr>
          <a:xfrm>
            <a:off x="300558" y="456233"/>
            <a:ext cx="2392263" cy="2684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074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1700"/>
              <a:buFont typeface="Corben"/>
              <a:buNone/>
            </a:pPr>
            <a:r>
              <a:rPr lang="en" sz="1700" b="0" i="0" u="none" strike="noStrike" cap="none">
                <a:solidFill>
                  <a:srgbClr val="1B1B27"/>
                </a:solidFill>
                <a:latin typeface="Corben"/>
                <a:ea typeface="Corben"/>
                <a:cs typeface="Corben"/>
                <a:sym typeface="Corben"/>
              </a:rPr>
              <a:t>Meet Shacney Solutions</a:t>
            </a:r>
            <a:endParaRPr sz="1700" b="0" i="0" u="none" strike="noStrike" cap="none"/>
          </a:p>
        </p:txBody>
      </p:sp>
      <p:sp>
        <p:nvSpPr>
          <p:cNvPr id="183" name="Google Shape;183;p32"/>
          <p:cNvSpPr/>
          <p:nvPr/>
        </p:nvSpPr>
        <p:spPr>
          <a:xfrm>
            <a:off x="300558" y="1007922"/>
            <a:ext cx="4166700" cy="1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1904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700"/>
              <a:buFont typeface="Nobile"/>
              <a:buNone/>
            </a:pPr>
            <a:r>
              <a:rPr lang="en" sz="700" b="1" i="0" u="none" strike="noStrike" cap="non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Team Name:</a:t>
            </a:r>
            <a:r>
              <a:rPr lang="en" sz="700" b="0" i="0" u="none" strike="noStrike" cap="non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 </a:t>
            </a:r>
            <a:r>
              <a:rPr lang="en" sz="700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SAM&amp;HASS </a:t>
            </a:r>
            <a:r>
              <a:rPr lang="en" sz="700" b="0" i="0" u="none" strike="noStrike" cap="non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Solutions</a:t>
            </a:r>
            <a:endParaRPr sz="700" b="0" i="0" u="none" strike="noStrike" cap="none"/>
          </a:p>
        </p:txBody>
      </p:sp>
      <p:sp>
        <p:nvSpPr>
          <p:cNvPr id="184" name="Google Shape;184;p32"/>
          <p:cNvSpPr/>
          <p:nvPr/>
        </p:nvSpPr>
        <p:spPr>
          <a:xfrm>
            <a:off x="300558" y="1145307"/>
            <a:ext cx="4166667" cy="1373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1904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700"/>
              <a:buFont typeface="Nobile"/>
              <a:buNone/>
            </a:pPr>
            <a:r>
              <a:rPr lang="en" sz="700" b="1" i="0" u="none" strike="noStrike" cap="non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Topic Title:</a:t>
            </a:r>
            <a:r>
              <a:rPr lang="en" sz="700" b="0" i="0" u="none" strike="noStrike" cap="non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 IP Rights + Debt Recovery Automation</a:t>
            </a:r>
            <a:endParaRPr sz="700" b="0" i="0" u="none" strike="noStrike" cap="none"/>
          </a:p>
        </p:txBody>
      </p:sp>
      <p:sp>
        <p:nvSpPr>
          <p:cNvPr id="185" name="Google Shape;185;p32"/>
          <p:cNvSpPr/>
          <p:nvPr/>
        </p:nvSpPr>
        <p:spPr>
          <a:xfrm>
            <a:off x="376758" y="1359917"/>
            <a:ext cx="4166700" cy="1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1904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700"/>
              <a:buFont typeface="Nobile"/>
              <a:buNone/>
            </a:pPr>
            <a:r>
              <a:rPr lang="en" sz="700" b="1" i="0" u="none" strike="noStrike" cap="non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Representative’s Email:</a:t>
            </a:r>
            <a:r>
              <a:rPr lang="en" sz="700" b="0" i="0" u="none" strike="noStrike" cap="non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 </a:t>
            </a:r>
            <a:r>
              <a:rPr lang="en" sz="700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creaturesofcomfort1999@gmail.com</a:t>
            </a:r>
            <a:endParaRPr sz="700" b="0" i="0" u="none" strike="noStrike" cap="none"/>
          </a:p>
        </p:txBody>
      </p:sp>
      <p:sp>
        <p:nvSpPr>
          <p:cNvPr id="186" name="Google Shape;186;p32"/>
          <p:cNvSpPr/>
          <p:nvPr/>
        </p:nvSpPr>
        <p:spPr>
          <a:xfrm>
            <a:off x="300558" y="1574527"/>
            <a:ext cx="4166667" cy="274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1904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700"/>
              <a:buFont typeface="Nobile"/>
              <a:buNone/>
            </a:pPr>
            <a:r>
              <a:rPr lang="en" sz="700" b="1" i="0" u="none" strike="noStrike" cap="non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Proposed Solution Summary:</a:t>
            </a:r>
            <a:r>
              <a:rPr lang="en" sz="700" b="0" i="0" u="none" strike="noStrike" cap="non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 A platform to help HEVA track IP contracts and automate debt recovery communications using behavior scoring and multichannel alerts.</a:t>
            </a:r>
            <a:endParaRPr sz="700" b="0" i="0" u="none" strike="noStrike" cap="none"/>
          </a:p>
        </p:txBody>
      </p:sp>
      <p:sp>
        <p:nvSpPr>
          <p:cNvPr id="187" name="Google Shape;187;p32"/>
          <p:cNvSpPr/>
          <p:nvPr/>
        </p:nvSpPr>
        <p:spPr>
          <a:xfrm>
            <a:off x="4681538" y="939329"/>
            <a:ext cx="1288331" cy="160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1000"/>
              <a:buFont typeface="Corben"/>
              <a:buNone/>
            </a:pPr>
            <a:r>
              <a:rPr lang="en" sz="1000" b="0" i="0" u="none" strike="noStrike" cap="none">
                <a:solidFill>
                  <a:srgbClr val="1B1B27"/>
                </a:solidFill>
                <a:latin typeface="Corben"/>
                <a:ea typeface="Corben"/>
                <a:cs typeface="Corben"/>
                <a:sym typeface="Corben"/>
              </a:rPr>
              <a:t>Team Members:</a:t>
            </a:r>
            <a:endParaRPr sz="1000" b="0" i="0" u="none" strike="noStrike" cap="none"/>
          </a:p>
        </p:txBody>
      </p:sp>
      <p:sp>
        <p:nvSpPr>
          <p:cNvPr id="188" name="Google Shape;188;p32"/>
          <p:cNvSpPr/>
          <p:nvPr/>
        </p:nvSpPr>
        <p:spPr>
          <a:xfrm>
            <a:off x="4681538" y="1186160"/>
            <a:ext cx="4166667" cy="1373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1904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700"/>
              <a:buFont typeface="Nobile"/>
              <a:buNone/>
            </a:pPr>
            <a:r>
              <a:rPr lang="en" sz="700" b="1" i="0" u="none" strike="noStrike" cap="non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Samira Hassannoor Sheikh Ahmed</a:t>
            </a:r>
            <a:r>
              <a:rPr lang="en" sz="700" b="0" i="0" u="none" strike="noStrike" cap="non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 – Tech Lead</a:t>
            </a:r>
            <a:endParaRPr sz="700" b="0" i="0" u="none" strike="noStrike" cap="none"/>
          </a:p>
        </p:txBody>
      </p:sp>
      <p:sp>
        <p:nvSpPr>
          <p:cNvPr id="189" name="Google Shape;189;p32"/>
          <p:cNvSpPr/>
          <p:nvPr/>
        </p:nvSpPr>
        <p:spPr>
          <a:xfrm>
            <a:off x="4681538" y="1353518"/>
            <a:ext cx="4166667" cy="1373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1904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700"/>
              <a:buFont typeface="Nobile"/>
              <a:buNone/>
            </a:pPr>
            <a:r>
              <a:rPr lang="en" sz="700" b="1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Hassan</a:t>
            </a:r>
            <a:r>
              <a:rPr lang="en" sz="700" b="0" i="0" u="none" strike="noStrike" cap="non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– UX/UI Designer</a:t>
            </a:r>
            <a:endParaRPr sz="700" b="0" i="0" u="none" strike="noStrike" cap="none"/>
          </a:p>
        </p:txBody>
      </p:sp>
      <p:sp>
        <p:nvSpPr>
          <p:cNvPr id="190" name="Google Shape;190;p32"/>
          <p:cNvSpPr/>
          <p:nvPr/>
        </p:nvSpPr>
        <p:spPr>
          <a:xfrm>
            <a:off x="4681538" y="1520874"/>
            <a:ext cx="4166667" cy="1373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1904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700"/>
              <a:buFont typeface="Nobile"/>
              <a:buNone/>
            </a:pPr>
            <a:r>
              <a:rPr lang="en" sz="700" b="1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both</a:t>
            </a:r>
            <a:r>
              <a:rPr lang="en" sz="700" b="0" i="0" u="none" strike="noStrike" cap="non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– Data &amp; Risk Modeling</a:t>
            </a:r>
            <a:endParaRPr sz="700" b="0" i="0" u="none" strike="noStrike" cap="none"/>
          </a:p>
        </p:txBody>
      </p:sp>
      <p:pic>
        <p:nvPicPr>
          <p:cNvPr id="191" name="Google Shape;191;p32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81538" y="1754833"/>
            <a:ext cx="4166667" cy="41666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3"/>
          <p:cNvSpPr/>
          <p:nvPr/>
        </p:nvSpPr>
        <p:spPr>
          <a:xfrm>
            <a:off x="496119" y="869901"/>
            <a:ext cx="1772022" cy="2214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1400"/>
              <a:buFont typeface="Corben"/>
              <a:buNone/>
            </a:pPr>
            <a:r>
              <a:rPr lang="en" sz="1400" b="0" i="0" u="none" strike="noStrike" cap="none">
                <a:solidFill>
                  <a:srgbClr val="1B1B27"/>
                </a:solidFill>
                <a:latin typeface="Corben"/>
                <a:ea typeface="Corben"/>
                <a:cs typeface="Corben"/>
                <a:sym typeface="Corben"/>
              </a:rPr>
              <a:t>Business Model</a:t>
            </a:r>
            <a:endParaRPr sz="1400" b="0" i="0" u="none" strike="noStrike" cap="none"/>
          </a:p>
        </p:txBody>
      </p:sp>
      <p:sp>
        <p:nvSpPr>
          <p:cNvPr id="198" name="Google Shape;198;p33"/>
          <p:cNvSpPr/>
          <p:nvPr/>
        </p:nvSpPr>
        <p:spPr>
          <a:xfrm>
            <a:off x="496127" y="1233125"/>
            <a:ext cx="5069100" cy="4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2800"/>
              <a:buFont typeface="Corben"/>
              <a:buNone/>
            </a:pPr>
            <a:r>
              <a:rPr lang="en" sz="2800" b="0" i="0" u="none" strike="noStrike" cap="none">
                <a:solidFill>
                  <a:srgbClr val="1B1B27"/>
                </a:solidFill>
                <a:latin typeface="Corben"/>
                <a:ea typeface="Corben"/>
                <a:cs typeface="Corben"/>
                <a:sym typeface="Corben"/>
              </a:rPr>
              <a:t>Our Financial Strate</a:t>
            </a:r>
            <a:r>
              <a:rPr lang="en" sz="2800">
                <a:solidFill>
                  <a:srgbClr val="1B1B27"/>
                </a:solidFill>
                <a:latin typeface="Corben"/>
                <a:ea typeface="Corben"/>
                <a:cs typeface="Corben"/>
                <a:sym typeface="Corben"/>
              </a:rPr>
              <a:t>gy</a:t>
            </a:r>
            <a:endParaRPr sz="2800" b="0" i="0" u="none" strike="noStrike" cap="none"/>
          </a:p>
        </p:txBody>
      </p:sp>
      <p:sp>
        <p:nvSpPr>
          <p:cNvPr id="199" name="Google Shape;199;p33"/>
          <p:cNvSpPr/>
          <p:nvPr/>
        </p:nvSpPr>
        <p:spPr>
          <a:xfrm>
            <a:off x="496119" y="2030462"/>
            <a:ext cx="2126400" cy="26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528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1700"/>
              <a:buFont typeface="Corben"/>
              <a:buNone/>
            </a:pPr>
            <a:r>
              <a:rPr lang="en" sz="1700" b="0" i="0" u="none" strike="noStrike" cap="none">
                <a:solidFill>
                  <a:srgbClr val="1B1B27"/>
                </a:solidFill>
                <a:latin typeface="Corben"/>
                <a:ea typeface="Corben"/>
                <a:cs typeface="Corben"/>
                <a:sym typeface="Corben"/>
              </a:rPr>
              <a:t>Costs</a:t>
            </a:r>
            <a:endParaRPr sz="1700" b="0" i="0" u="none" strike="noStrike" cap="none"/>
          </a:p>
        </p:txBody>
      </p:sp>
      <p:sp>
        <p:nvSpPr>
          <p:cNvPr id="200" name="Google Shape;200;p33"/>
          <p:cNvSpPr/>
          <p:nvPr/>
        </p:nvSpPr>
        <p:spPr>
          <a:xfrm>
            <a:off x="496119" y="2438028"/>
            <a:ext cx="2486323" cy="2268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15900" marR="0" lvl="0" indent="-22225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100"/>
              <a:buFont typeface="Nobile"/>
              <a:buChar char="•"/>
            </a:pPr>
            <a:r>
              <a:rPr lang="en" sz="1100" b="0" i="0" u="none" strike="noStrike" cap="non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Dev Tools &amp; APIs – KES 200,000</a:t>
            </a:r>
            <a:endParaRPr sz="1100" b="0" i="0" u="none" strike="noStrike" cap="none"/>
          </a:p>
        </p:txBody>
      </p:sp>
      <p:sp>
        <p:nvSpPr>
          <p:cNvPr id="201" name="Google Shape;201;p33"/>
          <p:cNvSpPr/>
          <p:nvPr/>
        </p:nvSpPr>
        <p:spPr>
          <a:xfrm>
            <a:off x="496119" y="2714402"/>
            <a:ext cx="2486323" cy="2268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15900" marR="0" lvl="0" indent="-22225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100"/>
              <a:buFont typeface="Nobile"/>
              <a:buChar char="•"/>
            </a:pPr>
            <a:r>
              <a:rPr lang="en" sz="1100" b="0" i="0" u="none" strike="noStrike" cap="non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Dev Salaries – KES 700,000</a:t>
            </a:r>
            <a:endParaRPr sz="1100" b="0" i="0" u="none" strike="noStrike" cap="none"/>
          </a:p>
        </p:txBody>
      </p:sp>
      <p:sp>
        <p:nvSpPr>
          <p:cNvPr id="202" name="Google Shape;202;p33"/>
          <p:cNvSpPr/>
          <p:nvPr/>
        </p:nvSpPr>
        <p:spPr>
          <a:xfrm>
            <a:off x="496119" y="2990776"/>
            <a:ext cx="2486323" cy="453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15900" marR="0" lvl="0" indent="-22225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100"/>
              <a:buFont typeface="Nobile"/>
              <a:buChar char="•"/>
            </a:pPr>
            <a:r>
              <a:rPr lang="en" sz="1100" b="0" i="0" u="none" strike="noStrike" cap="non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Hosting &amp; Storage – KES 100,000</a:t>
            </a:r>
            <a:endParaRPr sz="1100" b="0" i="0" u="none" strike="noStrike" cap="none"/>
          </a:p>
        </p:txBody>
      </p:sp>
      <p:sp>
        <p:nvSpPr>
          <p:cNvPr id="203" name="Google Shape;203;p33"/>
          <p:cNvSpPr/>
          <p:nvPr/>
        </p:nvSpPr>
        <p:spPr>
          <a:xfrm>
            <a:off x="496119" y="3493964"/>
            <a:ext cx="2486323" cy="2268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15900" marR="0" lvl="0" indent="-22225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100"/>
              <a:buFont typeface="Nobile"/>
              <a:buChar char="•"/>
            </a:pPr>
            <a:r>
              <a:rPr lang="en" sz="1100" b="0" i="0" u="none" strike="noStrike" cap="non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UI/UX – KES 100,000</a:t>
            </a:r>
            <a:endParaRPr sz="1100" b="0" i="0" u="none" strike="noStrike" cap="none"/>
          </a:p>
        </p:txBody>
      </p:sp>
      <p:sp>
        <p:nvSpPr>
          <p:cNvPr id="204" name="Google Shape;204;p33"/>
          <p:cNvSpPr/>
          <p:nvPr/>
        </p:nvSpPr>
        <p:spPr>
          <a:xfrm>
            <a:off x="496119" y="3770338"/>
            <a:ext cx="2486323" cy="453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15900" marR="0" lvl="0" indent="-22225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100"/>
              <a:buFont typeface="Nobile"/>
              <a:buChar char="•"/>
            </a:pPr>
            <a:r>
              <a:rPr lang="en" sz="1100" b="0" i="0" u="none" strike="noStrike" cap="non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Legal &amp; IP Compliance – KES 100,000</a:t>
            </a:r>
            <a:endParaRPr sz="1100" b="0" i="0" u="none" strike="noStrike" cap="none"/>
          </a:p>
        </p:txBody>
      </p:sp>
      <p:sp>
        <p:nvSpPr>
          <p:cNvPr id="205" name="Google Shape;205;p33"/>
          <p:cNvSpPr/>
          <p:nvPr/>
        </p:nvSpPr>
        <p:spPr>
          <a:xfrm>
            <a:off x="3333080" y="2030462"/>
            <a:ext cx="2126456" cy="2658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528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1700"/>
              <a:buFont typeface="Corben"/>
              <a:buNone/>
            </a:pPr>
            <a:r>
              <a:rPr lang="en" sz="1700" b="0" i="0" u="none" strike="noStrike" cap="none">
                <a:solidFill>
                  <a:srgbClr val="1B1B27"/>
                </a:solidFill>
                <a:latin typeface="Corben"/>
                <a:ea typeface="Corben"/>
                <a:cs typeface="Corben"/>
                <a:sym typeface="Corben"/>
              </a:rPr>
              <a:t>Opportunity</a:t>
            </a:r>
            <a:endParaRPr sz="1700" b="0" i="0" u="none" strike="noStrike" cap="none"/>
          </a:p>
        </p:txBody>
      </p:sp>
      <p:sp>
        <p:nvSpPr>
          <p:cNvPr id="206" name="Google Shape;206;p33"/>
          <p:cNvSpPr/>
          <p:nvPr/>
        </p:nvSpPr>
        <p:spPr>
          <a:xfrm>
            <a:off x="3333080" y="2438028"/>
            <a:ext cx="2486323" cy="453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15900" marR="0" lvl="0" indent="-22225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100"/>
              <a:buFont typeface="Nobile"/>
              <a:buChar char="•"/>
            </a:pPr>
            <a:r>
              <a:rPr lang="en" sz="1100" b="0" i="0" u="none" strike="noStrike" cap="non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Revenue from licensing the tool to HEVA or other funds</a:t>
            </a:r>
            <a:endParaRPr sz="1100" b="0" i="0" u="none" strike="noStrike" cap="none"/>
          </a:p>
        </p:txBody>
      </p:sp>
      <p:sp>
        <p:nvSpPr>
          <p:cNvPr id="207" name="Google Shape;207;p33"/>
          <p:cNvSpPr/>
          <p:nvPr/>
        </p:nvSpPr>
        <p:spPr>
          <a:xfrm>
            <a:off x="3333080" y="2941216"/>
            <a:ext cx="2486323" cy="453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15900" marR="0" lvl="0" indent="-22225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100"/>
              <a:buFont typeface="Nobile"/>
              <a:buChar char="•"/>
            </a:pPr>
            <a:r>
              <a:rPr lang="en" sz="1100" b="0" i="0" u="none" strike="noStrike" cap="non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Custom integrations for other accelerators/funds</a:t>
            </a:r>
            <a:endParaRPr sz="1100" b="0" i="0" u="none" strike="noStrike" cap="none"/>
          </a:p>
        </p:txBody>
      </p:sp>
      <p:sp>
        <p:nvSpPr>
          <p:cNvPr id="208" name="Google Shape;208;p33"/>
          <p:cNvSpPr/>
          <p:nvPr/>
        </p:nvSpPr>
        <p:spPr>
          <a:xfrm>
            <a:off x="3333080" y="3444404"/>
            <a:ext cx="2486323" cy="453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15900" marR="0" lvl="0" indent="-22225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100"/>
              <a:buFont typeface="Nobile"/>
              <a:buChar char="•"/>
            </a:pPr>
            <a:r>
              <a:rPr lang="en" sz="1100" b="0" i="0" u="none" strike="noStrike" cap="non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Subscription for creatives to track their IP</a:t>
            </a:r>
            <a:endParaRPr sz="1100" b="0" i="0" u="none" strike="noStrike" cap="none"/>
          </a:p>
        </p:txBody>
      </p:sp>
      <p:sp>
        <p:nvSpPr>
          <p:cNvPr id="209" name="Google Shape;209;p33"/>
          <p:cNvSpPr/>
          <p:nvPr/>
        </p:nvSpPr>
        <p:spPr>
          <a:xfrm>
            <a:off x="6170042" y="2030462"/>
            <a:ext cx="2126456" cy="2658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528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1700"/>
              <a:buFont typeface="Corben"/>
              <a:buNone/>
            </a:pPr>
            <a:r>
              <a:rPr lang="en" sz="1700" b="0" i="0" u="none" strike="noStrike" cap="none">
                <a:solidFill>
                  <a:srgbClr val="1B1B27"/>
                </a:solidFill>
                <a:latin typeface="Corben"/>
                <a:ea typeface="Corben"/>
                <a:cs typeface="Corben"/>
                <a:sym typeface="Corben"/>
              </a:rPr>
              <a:t>Pricing</a:t>
            </a:r>
            <a:endParaRPr sz="1700" b="0" i="0" u="none" strike="noStrike" cap="none"/>
          </a:p>
        </p:txBody>
      </p:sp>
      <p:sp>
        <p:nvSpPr>
          <p:cNvPr id="210" name="Google Shape;210;p33"/>
          <p:cNvSpPr/>
          <p:nvPr/>
        </p:nvSpPr>
        <p:spPr>
          <a:xfrm>
            <a:off x="6170042" y="2438028"/>
            <a:ext cx="2486323" cy="453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15900" marR="0" lvl="0" indent="-22225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100"/>
              <a:buFont typeface="Nobile"/>
              <a:buChar char="•"/>
            </a:pPr>
            <a:r>
              <a:rPr lang="en" sz="1100" b="0" i="0" u="none" strike="noStrike" cap="non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SaaS for HEVA: KES 15,000/month</a:t>
            </a:r>
            <a:endParaRPr sz="1100" b="0" i="0" u="none" strike="noStrike" cap="none"/>
          </a:p>
        </p:txBody>
      </p:sp>
      <p:sp>
        <p:nvSpPr>
          <p:cNvPr id="211" name="Google Shape;211;p33"/>
          <p:cNvSpPr/>
          <p:nvPr/>
        </p:nvSpPr>
        <p:spPr>
          <a:xfrm>
            <a:off x="6170042" y="2941216"/>
            <a:ext cx="2486323" cy="453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15900" marR="0" lvl="0" indent="-22225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100"/>
              <a:buFont typeface="Nobile"/>
              <a:buChar char="•"/>
            </a:pPr>
            <a:r>
              <a:rPr lang="en" sz="1100" b="0" i="0" u="none" strike="noStrike" cap="non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Creatives: KES 500/month (basic); KES 1,500/month (pro)</a:t>
            </a:r>
            <a:endParaRPr sz="1100" b="0" i="0" u="none" strike="noStrike" cap="none"/>
          </a:p>
        </p:txBody>
      </p:sp>
      <p:sp>
        <p:nvSpPr>
          <p:cNvPr id="212" name="Google Shape;212;p33"/>
          <p:cNvSpPr/>
          <p:nvPr/>
        </p:nvSpPr>
        <p:spPr>
          <a:xfrm>
            <a:off x="6170042" y="3444404"/>
            <a:ext cx="2486323" cy="453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15900" marR="0" lvl="0" indent="-22225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100"/>
              <a:buFont typeface="Nobile"/>
              <a:buChar char="•"/>
            </a:pPr>
            <a:r>
              <a:rPr lang="en" sz="1100" b="0" i="0" u="none" strike="noStrike" cap="non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Additional: KES 10,000 per integration</a:t>
            </a:r>
            <a:endParaRPr sz="1100" b="0" i="0" u="none" strike="noStrike" cap="none"/>
          </a:p>
        </p:txBody>
      </p:sp>
      <p:sp>
        <p:nvSpPr>
          <p:cNvPr id="213" name="Google Shape;213;p33"/>
          <p:cNvSpPr txBox="1"/>
          <p:nvPr/>
        </p:nvSpPr>
        <p:spPr>
          <a:xfrm>
            <a:off x="1635224" y="413257"/>
            <a:ext cx="3491400" cy="17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725" tIns="21725" rIns="21725" bIns="21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912"/>
              <a:buFont typeface="Arial"/>
              <a:buNone/>
            </a:pPr>
            <a:r>
              <a:rPr lang="en" sz="798" i="0" u="none" strike="noStrike" cap="none">
                <a:solidFill>
                  <a:srgbClr val="5E5E5E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Pitch Deck | CODEHER Hackathon </a:t>
            </a:r>
            <a:endParaRPr sz="456" i="0" u="none" strike="noStrike" cap="none">
              <a:solidFill>
                <a:srgbClr val="000000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pic>
        <p:nvPicPr>
          <p:cNvPr id="214" name="Google Shape;214;p33" title="black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88436" y="171788"/>
            <a:ext cx="2555565" cy="4990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33" title="Power learn Project Logo horizontal no shadow (1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02100"/>
            <a:ext cx="1443942" cy="8122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4"/>
          <p:cNvSpPr/>
          <p:nvPr/>
        </p:nvSpPr>
        <p:spPr>
          <a:xfrm>
            <a:off x="496119" y="862459"/>
            <a:ext cx="1772022" cy="2214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1400"/>
              <a:buFont typeface="Corben"/>
              <a:buNone/>
            </a:pPr>
            <a:r>
              <a:rPr lang="en" sz="1400" b="0" i="0" u="none" strike="noStrike" cap="none">
                <a:solidFill>
                  <a:srgbClr val="1B1B27"/>
                </a:solidFill>
                <a:latin typeface="Corben"/>
                <a:ea typeface="Corben"/>
                <a:cs typeface="Corben"/>
                <a:sym typeface="Corben"/>
              </a:rPr>
              <a:t>Market Opportunity</a:t>
            </a:r>
            <a:endParaRPr sz="1400" b="0" i="0" u="none" strike="noStrike" cap="none"/>
          </a:p>
        </p:txBody>
      </p:sp>
      <p:sp>
        <p:nvSpPr>
          <p:cNvPr id="222" name="Google Shape;222;p34"/>
          <p:cNvSpPr/>
          <p:nvPr/>
        </p:nvSpPr>
        <p:spPr>
          <a:xfrm>
            <a:off x="496119" y="1225674"/>
            <a:ext cx="5486400" cy="442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2800"/>
              <a:buFont typeface="Corben"/>
              <a:buNone/>
            </a:pPr>
            <a:r>
              <a:rPr lang="en" sz="2800" b="0" i="0" u="none" strike="noStrike" cap="none">
                <a:solidFill>
                  <a:srgbClr val="1B1B27"/>
                </a:solidFill>
                <a:latin typeface="Corben"/>
                <a:ea typeface="Corben"/>
                <a:cs typeface="Corben"/>
                <a:sym typeface="Corben"/>
              </a:rPr>
              <a:t>Unlocking the Creative Economy</a:t>
            </a:r>
            <a:endParaRPr sz="2800" b="0" i="0" u="none" strike="noStrike" cap="none"/>
          </a:p>
        </p:txBody>
      </p:sp>
      <p:sp>
        <p:nvSpPr>
          <p:cNvPr id="223" name="Google Shape;223;p34"/>
          <p:cNvSpPr/>
          <p:nvPr/>
        </p:nvSpPr>
        <p:spPr>
          <a:xfrm>
            <a:off x="496119" y="1881262"/>
            <a:ext cx="2622724" cy="2399779"/>
          </a:xfrm>
          <a:prstGeom prst="roundRect">
            <a:avLst>
              <a:gd name="adj" fmla="val 2481"/>
            </a:avLst>
          </a:prstGeom>
          <a:solidFill>
            <a:srgbClr val="D2D9F9"/>
          </a:solidFill>
          <a:ln w="9525" cap="flat" cmpd="sng">
            <a:solidFill>
              <a:srgbClr val="B8BFD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57150" tIns="57150" rIns="57150" bIns="571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34"/>
          <p:cNvSpPr/>
          <p:nvPr/>
        </p:nvSpPr>
        <p:spPr>
          <a:xfrm>
            <a:off x="642640" y="2027783"/>
            <a:ext cx="425276" cy="425276"/>
          </a:xfrm>
          <a:prstGeom prst="roundRect">
            <a:avLst>
              <a:gd name="adj" fmla="val 13436980"/>
            </a:avLst>
          </a:prstGeom>
          <a:solidFill>
            <a:srgbClr val="4967E9"/>
          </a:solidFill>
          <a:ln>
            <a:noFill/>
          </a:ln>
        </p:spPr>
        <p:txBody>
          <a:bodyPr spcFirstLastPara="1" wrap="square" lIns="57150" tIns="57150" rIns="57150" bIns="571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25" name="Google Shape;225;p34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9619" y="2120801"/>
            <a:ext cx="191319" cy="239167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34"/>
          <p:cNvSpPr/>
          <p:nvPr/>
        </p:nvSpPr>
        <p:spPr>
          <a:xfrm>
            <a:off x="642640" y="2594818"/>
            <a:ext cx="1772022" cy="2214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400"/>
              <a:buFont typeface="Corben"/>
              <a:buNone/>
            </a:pPr>
            <a:r>
              <a:rPr lang="en" sz="1400" b="0" i="0" u="none" strike="noStrike" cap="none">
                <a:solidFill>
                  <a:srgbClr val="404155"/>
                </a:solidFill>
                <a:latin typeface="Corben"/>
                <a:ea typeface="Corben"/>
                <a:cs typeface="Corben"/>
                <a:sym typeface="Corben"/>
              </a:rPr>
              <a:t>Barriers to Entry</a:t>
            </a:r>
            <a:endParaRPr sz="1400" b="0" i="0" u="none" strike="noStrike" cap="none"/>
          </a:p>
        </p:txBody>
      </p:sp>
      <p:sp>
        <p:nvSpPr>
          <p:cNvPr id="227" name="Google Shape;227;p34"/>
          <p:cNvSpPr/>
          <p:nvPr/>
        </p:nvSpPr>
        <p:spPr>
          <a:xfrm>
            <a:off x="642640" y="2901330"/>
            <a:ext cx="2329681" cy="2268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15900" marR="0" lvl="0" indent="-22225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100"/>
              <a:buFont typeface="Nobile"/>
              <a:buChar char="•"/>
            </a:pPr>
            <a:r>
              <a:rPr lang="en" sz="1100" b="0" i="0" u="none" strike="noStrike" cap="non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Proprietary scoring algorithm</a:t>
            </a:r>
            <a:endParaRPr sz="1100" b="0" i="0" u="none" strike="noStrike" cap="none"/>
          </a:p>
        </p:txBody>
      </p:sp>
      <p:sp>
        <p:nvSpPr>
          <p:cNvPr id="228" name="Google Shape;228;p34"/>
          <p:cNvSpPr/>
          <p:nvPr/>
        </p:nvSpPr>
        <p:spPr>
          <a:xfrm>
            <a:off x="642640" y="3177704"/>
            <a:ext cx="2329681" cy="453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15900" marR="0" lvl="0" indent="-22225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100"/>
              <a:buFont typeface="Nobile"/>
              <a:buChar char="•"/>
            </a:pPr>
            <a:r>
              <a:rPr lang="en" sz="1100" b="0" i="0" u="none" strike="noStrike" cap="non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Smart IP contract crawler (AI module)</a:t>
            </a:r>
            <a:endParaRPr sz="1100" b="0" i="0" u="none" strike="noStrike" cap="none"/>
          </a:p>
        </p:txBody>
      </p:sp>
      <p:sp>
        <p:nvSpPr>
          <p:cNvPr id="229" name="Google Shape;229;p34"/>
          <p:cNvSpPr/>
          <p:nvPr/>
        </p:nvSpPr>
        <p:spPr>
          <a:xfrm>
            <a:off x="642640" y="3680892"/>
            <a:ext cx="2329681" cy="2268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15900" marR="0" lvl="0" indent="-22225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100"/>
              <a:buFont typeface="Nobile"/>
              <a:buChar char="•"/>
            </a:pPr>
            <a:r>
              <a:rPr lang="en" sz="1100" b="0" i="0" u="none" strike="noStrike" cap="non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First-mover in this niche</a:t>
            </a:r>
            <a:endParaRPr sz="1100" b="0" i="0" u="none" strike="noStrike" cap="none"/>
          </a:p>
        </p:txBody>
      </p:sp>
      <p:sp>
        <p:nvSpPr>
          <p:cNvPr id="230" name="Google Shape;230;p34"/>
          <p:cNvSpPr/>
          <p:nvPr/>
        </p:nvSpPr>
        <p:spPr>
          <a:xfrm>
            <a:off x="3260601" y="1881262"/>
            <a:ext cx="2622724" cy="2399779"/>
          </a:xfrm>
          <a:prstGeom prst="roundRect">
            <a:avLst>
              <a:gd name="adj" fmla="val 2481"/>
            </a:avLst>
          </a:prstGeom>
          <a:solidFill>
            <a:srgbClr val="D2D9F9"/>
          </a:solidFill>
          <a:ln w="9525" cap="flat" cmpd="sng">
            <a:solidFill>
              <a:srgbClr val="B8BFD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57150" tIns="57150" rIns="57150" bIns="571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34"/>
          <p:cNvSpPr/>
          <p:nvPr/>
        </p:nvSpPr>
        <p:spPr>
          <a:xfrm>
            <a:off x="3407122" y="2027783"/>
            <a:ext cx="425276" cy="425276"/>
          </a:xfrm>
          <a:prstGeom prst="roundRect">
            <a:avLst>
              <a:gd name="adj" fmla="val 13436980"/>
            </a:avLst>
          </a:prstGeom>
          <a:solidFill>
            <a:srgbClr val="4967E9"/>
          </a:solidFill>
          <a:ln>
            <a:noFill/>
          </a:ln>
        </p:spPr>
        <p:txBody>
          <a:bodyPr spcFirstLastPara="1" wrap="square" lIns="57150" tIns="57150" rIns="57150" bIns="571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32" name="Google Shape;232;p34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24101" y="2120801"/>
            <a:ext cx="191319" cy="239167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34"/>
          <p:cNvSpPr/>
          <p:nvPr/>
        </p:nvSpPr>
        <p:spPr>
          <a:xfrm>
            <a:off x="3407123" y="2594818"/>
            <a:ext cx="1772022" cy="2214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400"/>
              <a:buFont typeface="Corben"/>
              <a:buNone/>
            </a:pPr>
            <a:r>
              <a:rPr lang="en" sz="1400" b="0" i="0" u="none" strike="noStrike" cap="none">
                <a:solidFill>
                  <a:srgbClr val="404155"/>
                </a:solidFill>
                <a:latin typeface="Corben"/>
                <a:ea typeface="Corben"/>
                <a:cs typeface="Corben"/>
                <a:sym typeface="Corben"/>
              </a:rPr>
              <a:t>Target Market</a:t>
            </a:r>
            <a:endParaRPr sz="1400" b="0" i="0" u="none" strike="noStrike" cap="none"/>
          </a:p>
        </p:txBody>
      </p:sp>
      <p:sp>
        <p:nvSpPr>
          <p:cNvPr id="234" name="Google Shape;234;p34"/>
          <p:cNvSpPr/>
          <p:nvPr/>
        </p:nvSpPr>
        <p:spPr>
          <a:xfrm>
            <a:off x="3407122" y="2901330"/>
            <a:ext cx="2329681" cy="453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15900" marR="0" lvl="0" indent="-22225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100"/>
              <a:buFont typeface="Nobile"/>
              <a:buChar char="•"/>
            </a:pPr>
            <a:r>
              <a:rPr lang="en" sz="1100" b="0" i="0" u="none" strike="noStrike" cap="non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HEVA and other creative economy funds</a:t>
            </a:r>
            <a:endParaRPr sz="1100" b="0" i="0" u="none" strike="noStrike" cap="none"/>
          </a:p>
        </p:txBody>
      </p:sp>
      <p:sp>
        <p:nvSpPr>
          <p:cNvPr id="235" name="Google Shape;235;p34"/>
          <p:cNvSpPr/>
          <p:nvPr/>
        </p:nvSpPr>
        <p:spPr>
          <a:xfrm>
            <a:off x="3407122" y="3404518"/>
            <a:ext cx="2329681" cy="453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15900" marR="0" lvl="0" indent="-22225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100"/>
              <a:buFont typeface="Nobile"/>
              <a:buChar char="•"/>
            </a:pPr>
            <a:r>
              <a:rPr lang="en" sz="1100" b="0" i="0" u="none" strike="noStrike" cap="non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Individual creatives with IP contracts</a:t>
            </a:r>
            <a:endParaRPr sz="1100" b="0" i="0" u="none" strike="noStrike" cap="none"/>
          </a:p>
        </p:txBody>
      </p:sp>
      <p:sp>
        <p:nvSpPr>
          <p:cNvPr id="236" name="Google Shape;236;p34"/>
          <p:cNvSpPr/>
          <p:nvPr/>
        </p:nvSpPr>
        <p:spPr>
          <a:xfrm>
            <a:off x="3407122" y="3907706"/>
            <a:ext cx="2329681" cy="2268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15900" marR="0" lvl="0" indent="-22225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100"/>
              <a:buFont typeface="Nobile"/>
              <a:buChar char="•"/>
            </a:pPr>
            <a:r>
              <a:rPr lang="en" sz="1100" b="0" i="0" u="none" strike="noStrike" cap="non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Legal firms helping creatives</a:t>
            </a:r>
            <a:endParaRPr sz="1100" b="0" i="0" u="none" strike="noStrike" cap="none"/>
          </a:p>
        </p:txBody>
      </p:sp>
      <p:sp>
        <p:nvSpPr>
          <p:cNvPr id="237" name="Google Shape;237;p34"/>
          <p:cNvSpPr/>
          <p:nvPr/>
        </p:nvSpPr>
        <p:spPr>
          <a:xfrm>
            <a:off x="6025083" y="1881262"/>
            <a:ext cx="2622724" cy="2399779"/>
          </a:xfrm>
          <a:prstGeom prst="roundRect">
            <a:avLst>
              <a:gd name="adj" fmla="val 2481"/>
            </a:avLst>
          </a:prstGeom>
          <a:solidFill>
            <a:srgbClr val="D2D9F9"/>
          </a:solidFill>
          <a:ln w="9525" cap="flat" cmpd="sng">
            <a:solidFill>
              <a:srgbClr val="B8BFD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57150" tIns="57150" rIns="57150" bIns="571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34"/>
          <p:cNvSpPr/>
          <p:nvPr/>
        </p:nvSpPr>
        <p:spPr>
          <a:xfrm>
            <a:off x="6171605" y="2027783"/>
            <a:ext cx="425276" cy="425276"/>
          </a:xfrm>
          <a:prstGeom prst="roundRect">
            <a:avLst>
              <a:gd name="adj" fmla="val 13436980"/>
            </a:avLst>
          </a:prstGeom>
          <a:solidFill>
            <a:srgbClr val="4967E9"/>
          </a:solidFill>
          <a:ln>
            <a:noFill/>
          </a:ln>
        </p:spPr>
        <p:txBody>
          <a:bodyPr spcFirstLastPara="1" wrap="square" lIns="57150" tIns="57150" rIns="57150" bIns="571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39" name="Google Shape;239;p34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288584" y="2120801"/>
            <a:ext cx="191319" cy="239167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34"/>
          <p:cNvSpPr/>
          <p:nvPr/>
        </p:nvSpPr>
        <p:spPr>
          <a:xfrm>
            <a:off x="6171605" y="2594818"/>
            <a:ext cx="1772022" cy="2214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400"/>
              <a:buFont typeface="Corben"/>
              <a:buNone/>
            </a:pPr>
            <a:r>
              <a:rPr lang="en" sz="1400" b="0" i="0" u="none" strike="noStrike" cap="none">
                <a:solidFill>
                  <a:srgbClr val="404155"/>
                </a:solidFill>
                <a:latin typeface="Corben"/>
                <a:ea typeface="Corben"/>
                <a:cs typeface="Corben"/>
                <a:sym typeface="Corben"/>
              </a:rPr>
              <a:t>USP</a:t>
            </a:r>
            <a:endParaRPr sz="1400" b="0" i="0" u="none" strike="noStrike" cap="none"/>
          </a:p>
        </p:txBody>
      </p:sp>
      <p:sp>
        <p:nvSpPr>
          <p:cNvPr id="241" name="Google Shape;241;p34"/>
          <p:cNvSpPr/>
          <p:nvPr/>
        </p:nvSpPr>
        <p:spPr>
          <a:xfrm>
            <a:off x="6171605" y="2901330"/>
            <a:ext cx="2329681" cy="6804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100"/>
              <a:buFont typeface="Nobile"/>
              <a:buNone/>
            </a:pPr>
            <a:r>
              <a:rPr lang="en" sz="1100" b="0" i="0" u="none" strike="noStrike" cap="non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Combines </a:t>
            </a:r>
            <a:r>
              <a:rPr lang="en" sz="1100" b="1" i="0" u="none" strike="noStrike" cap="non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debt automation</a:t>
            </a:r>
            <a:r>
              <a:rPr lang="en" sz="1100" b="0" i="0" u="none" strike="noStrike" cap="non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 with </a:t>
            </a:r>
            <a:r>
              <a:rPr lang="en" sz="1100" b="1" i="0" u="none" strike="noStrike" cap="non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IP enforcement</a:t>
            </a:r>
            <a:r>
              <a:rPr lang="en" sz="1100" b="0" i="0" u="none" strike="noStrike" cap="non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 — something missing in current tools</a:t>
            </a:r>
            <a:endParaRPr sz="1100" b="0" i="0" u="none" strike="noStrike" cap="none"/>
          </a:p>
        </p:txBody>
      </p:sp>
      <p:sp>
        <p:nvSpPr>
          <p:cNvPr id="242" name="Google Shape;242;p34"/>
          <p:cNvSpPr txBox="1"/>
          <p:nvPr/>
        </p:nvSpPr>
        <p:spPr>
          <a:xfrm>
            <a:off x="1570873" y="413254"/>
            <a:ext cx="3491400" cy="17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700" tIns="21700" rIns="21700" bIns="21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912"/>
              <a:buFont typeface="Arial"/>
              <a:buNone/>
            </a:pPr>
            <a:r>
              <a:rPr lang="en" sz="798" i="0" u="none" strike="noStrike" cap="none">
                <a:solidFill>
                  <a:srgbClr val="5E5E5E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Pitch Deck | CODEHER Hackathon </a:t>
            </a:r>
            <a:endParaRPr sz="456" i="0" u="none" strike="noStrike" cap="none">
              <a:solidFill>
                <a:srgbClr val="000000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pic>
        <p:nvPicPr>
          <p:cNvPr id="243" name="Google Shape;243;p34" title="black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24085" y="171788"/>
            <a:ext cx="2555565" cy="4990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34" title="Power learn Project Logo horizontal no shadow (1)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-64350" y="102100"/>
            <a:ext cx="1443937" cy="8122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5"/>
          <p:cNvSpPr/>
          <p:nvPr/>
        </p:nvSpPr>
        <p:spPr>
          <a:xfrm>
            <a:off x="496119" y="814388"/>
            <a:ext cx="1772022" cy="2214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1400"/>
              <a:buFont typeface="Corben"/>
              <a:buNone/>
            </a:pPr>
            <a:r>
              <a:rPr lang="en" sz="1400" b="0" i="0" u="none" strike="noStrike" cap="none">
                <a:solidFill>
                  <a:srgbClr val="1B1B27"/>
                </a:solidFill>
                <a:latin typeface="Corben"/>
                <a:ea typeface="Corben"/>
                <a:cs typeface="Corben"/>
                <a:sym typeface="Corben"/>
              </a:rPr>
              <a:t>Competitor Analysis</a:t>
            </a:r>
            <a:endParaRPr sz="1400" b="0" i="0" u="none" strike="noStrike" cap="none"/>
          </a:p>
        </p:txBody>
      </p:sp>
      <p:sp>
        <p:nvSpPr>
          <p:cNvPr id="251" name="Google Shape;251;p35"/>
          <p:cNvSpPr/>
          <p:nvPr/>
        </p:nvSpPr>
        <p:spPr>
          <a:xfrm>
            <a:off x="496128" y="1177600"/>
            <a:ext cx="5233800" cy="4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2800"/>
              <a:buFont typeface="Corben"/>
              <a:buNone/>
            </a:pPr>
            <a:r>
              <a:rPr lang="en" sz="2800" b="0" i="0" u="none" strike="noStrike" cap="none">
                <a:solidFill>
                  <a:srgbClr val="1B1B27"/>
                </a:solidFill>
                <a:latin typeface="Corben"/>
                <a:ea typeface="Corben"/>
                <a:cs typeface="Corben"/>
                <a:sym typeface="Corben"/>
              </a:rPr>
              <a:t>Our Competitive Edge</a:t>
            </a:r>
            <a:endParaRPr sz="2800" b="0" i="0" u="none" strike="noStrike" cap="none"/>
          </a:p>
        </p:txBody>
      </p:sp>
      <p:sp>
        <p:nvSpPr>
          <p:cNvPr id="252" name="Google Shape;252;p35"/>
          <p:cNvSpPr/>
          <p:nvPr/>
        </p:nvSpPr>
        <p:spPr>
          <a:xfrm>
            <a:off x="496119" y="1833191"/>
            <a:ext cx="8151763" cy="2495848"/>
          </a:xfrm>
          <a:prstGeom prst="roundRect">
            <a:avLst>
              <a:gd name="adj" fmla="val 2386"/>
            </a:avLst>
          </a:prstGeom>
          <a:noFill/>
          <a:ln w="9525" cap="flat" cmpd="sng">
            <a:solidFill>
              <a:srgbClr val="000000">
                <a:alpha val="7843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57150" tIns="57150" rIns="57150" bIns="571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35"/>
          <p:cNvSpPr/>
          <p:nvPr/>
        </p:nvSpPr>
        <p:spPr>
          <a:xfrm>
            <a:off x="500881" y="1837953"/>
            <a:ext cx="8142238" cy="406449"/>
          </a:xfrm>
          <a:prstGeom prst="rect">
            <a:avLst/>
          </a:prstGeom>
          <a:solidFill>
            <a:srgbClr val="FFFFFF">
              <a:alpha val="3921"/>
            </a:srgbClr>
          </a:solidFill>
          <a:ln>
            <a:noFill/>
          </a:ln>
        </p:spPr>
        <p:txBody>
          <a:bodyPr spcFirstLastPara="1" wrap="square" lIns="57150" tIns="57150" rIns="57150" bIns="571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35"/>
          <p:cNvSpPr/>
          <p:nvPr/>
        </p:nvSpPr>
        <p:spPr>
          <a:xfrm>
            <a:off x="642789" y="1927771"/>
            <a:ext cx="1749623" cy="2268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100"/>
              <a:buFont typeface="Nobile"/>
              <a:buNone/>
            </a:pPr>
            <a:r>
              <a:rPr lang="en" sz="1100" b="0" i="0" u="none" strike="noStrike" cap="non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Feature</a:t>
            </a:r>
            <a:endParaRPr sz="1100" b="0" i="0" u="none" strike="noStrike" cap="none"/>
          </a:p>
        </p:txBody>
      </p:sp>
      <p:sp>
        <p:nvSpPr>
          <p:cNvPr id="255" name="Google Shape;255;p35"/>
          <p:cNvSpPr/>
          <p:nvPr/>
        </p:nvSpPr>
        <p:spPr>
          <a:xfrm>
            <a:off x="2680693" y="1927771"/>
            <a:ext cx="1747243" cy="2268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100"/>
              <a:buFont typeface="Nobile"/>
              <a:buNone/>
            </a:pPr>
            <a:r>
              <a:rPr lang="en" sz="1100" b="0" i="0" u="none" strike="noStrike" cap="non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Our Platform</a:t>
            </a:r>
            <a:endParaRPr sz="1100" b="0" i="0" u="none" strike="noStrike" cap="none"/>
          </a:p>
        </p:txBody>
      </p:sp>
      <p:sp>
        <p:nvSpPr>
          <p:cNvPr id="256" name="Google Shape;256;p35"/>
          <p:cNvSpPr/>
          <p:nvPr/>
        </p:nvSpPr>
        <p:spPr>
          <a:xfrm>
            <a:off x="4716214" y="1927771"/>
            <a:ext cx="1747242" cy="2268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100"/>
              <a:buFont typeface="Nobile"/>
              <a:buNone/>
            </a:pPr>
            <a:r>
              <a:rPr lang="en" sz="1100" b="0" i="0" u="none" strike="noStrike" cap="non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SimpleDebt Bot</a:t>
            </a:r>
            <a:endParaRPr sz="1100" b="0" i="0" u="none" strike="noStrike" cap="none"/>
          </a:p>
        </p:txBody>
      </p:sp>
      <p:sp>
        <p:nvSpPr>
          <p:cNvPr id="257" name="Google Shape;257;p35"/>
          <p:cNvSpPr/>
          <p:nvPr/>
        </p:nvSpPr>
        <p:spPr>
          <a:xfrm>
            <a:off x="6751737" y="1927771"/>
            <a:ext cx="1749623" cy="2268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100"/>
              <a:buFont typeface="Nobile"/>
              <a:buNone/>
            </a:pPr>
            <a:r>
              <a:rPr lang="en" sz="1100" b="0" i="0" u="none" strike="noStrike" cap="non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IPTrackr</a:t>
            </a:r>
            <a:endParaRPr sz="1100" b="0" i="0" u="none" strike="noStrike" cap="none"/>
          </a:p>
        </p:txBody>
      </p:sp>
      <p:sp>
        <p:nvSpPr>
          <p:cNvPr id="258" name="Google Shape;258;p35"/>
          <p:cNvSpPr/>
          <p:nvPr/>
        </p:nvSpPr>
        <p:spPr>
          <a:xfrm>
            <a:off x="500881" y="2244403"/>
            <a:ext cx="8142238" cy="415974"/>
          </a:xfrm>
          <a:prstGeom prst="rect">
            <a:avLst/>
          </a:prstGeom>
          <a:solidFill>
            <a:srgbClr val="000000">
              <a:alpha val="3921"/>
            </a:srgbClr>
          </a:solidFill>
          <a:ln>
            <a:noFill/>
          </a:ln>
        </p:spPr>
        <p:txBody>
          <a:bodyPr spcFirstLastPara="1" wrap="square" lIns="57150" tIns="57150" rIns="57150" bIns="571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35"/>
          <p:cNvSpPr/>
          <p:nvPr/>
        </p:nvSpPr>
        <p:spPr>
          <a:xfrm>
            <a:off x="642789" y="2334221"/>
            <a:ext cx="1749623" cy="2268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100"/>
              <a:buFont typeface="Nobile"/>
              <a:buNone/>
            </a:pPr>
            <a:r>
              <a:rPr lang="en" sz="1100" b="0" i="0" u="none" strike="noStrike" cap="non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IP Contract Tracking</a:t>
            </a:r>
            <a:endParaRPr sz="1100" b="0" i="0" u="none" strike="noStrike" cap="none"/>
          </a:p>
        </p:txBody>
      </p:sp>
      <p:sp>
        <p:nvSpPr>
          <p:cNvPr id="260" name="Google Shape;260;p35"/>
          <p:cNvSpPr/>
          <p:nvPr/>
        </p:nvSpPr>
        <p:spPr>
          <a:xfrm>
            <a:off x="2680693" y="2334221"/>
            <a:ext cx="1747243" cy="236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bile"/>
              <a:buNone/>
            </a:pPr>
            <a:r>
              <a:rPr lang="en" sz="1100" b="0" i="0" u="none" strike="noStrike" cap="none">
                <a:solidFill>
                  <a:srgbClr val="000000"/>
                </a:solidFill>
                <a:latin typeface="Nobile"/>
                <a:ea typeface="Nobile"/>
                <a:cs typeface="Nobile"/>
                <a:sym typeface="Nobile"/>
              </a:rPr>
              <a:t>✅</a:t>
            </a:r>
            <a:endParaRPr sz="1100" b="0" i="0" u="none" strike="noStrike" cap="none"/>
          </a:p>
        </p:txBody>
      </p:sp>
      <p:sp>
        <p:nvSpPr>
          <p:cNvPr id="261" name="Google Shape;261;p35"/>
          <p:cNvSpPr/>
          <p:nvPr/>
        </p:nvSpPr>
        <p:spPr>
          <a:xfrm>
            <a:off x="4716214" y="2334221"/>
            <a:ext cx="1747242" cy="236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bile"/>
              <a:buNone/>
            </a:pPr>
            <a:r>
              <a:rPr lang="en" sz="1100" b="0" i="0" u="none" strike="noStrike" cap="none">
                <a:solidFill>
                  <a:srgbClr val="000000"/>
                </a:solidFill>
                <a:latin typeface="Nobile"/>
                <a:ea typeface="Nobile"/>
                <a:cs typeface="Nobile"/>
                <a:sym typeface="Nobile"/>
              </a:rPr>
              <a:t>❌</a:t>
            </a:r>
            <a:endParaRPr sz="1100" b="0" i="0" u="none" strike="noStrike" cap="none"/>
          </a:p>
        </p:txBody>
      </p:sp>
      <p:sp>
        <p:nvSpPr>
          <p:cNvPr id="262" name="Google Shape;262;p35"/>
          <p:cNvSpPr/>
          <p:nvPr/>
        </p:nvSpPr>
        <p:spPr>
          <a:xfrm>
            <a:off x="6751737" y="2334221"/>
            <a:ext cx="1749623" cy="236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bile"/>
              <a:buNone/>
            </a:pPr>
            <a:r>
              <a:rPr lang="en" sz="1100" b="0" i="0" u="none" strike="noStrike" cap="none">
                <a:solidFill>
                  <a:srgbClr val="000000"/>
                </a:solidFill>
                <a:latin typeface="Nobile"/>
                <a:ea typeface="Nobile"/>
                <a:cs typeface="Nobile"/>
                <a:sym typeface="Nobile"/>
              </a:rPr>
              <a:t>✅</a:t>
            </a:r>
            <a:endParaRPr sz="1100" b="0" i="0" u="none" strike="noStrike" cap="none"/>
          </a:p>
        </p:txBody>
      </p:sp>
      <p:sp>
        <p:nvSpPr>
          <p:cNvPr id="263" name="Google Shape;263;p35"/>
          <p:cNvSpPr/>
          <p:nvPr/>
        </p:nvSpPr>
        <p:spPr>
          <a:xfrm>
            <a:off x="500881" y="2660377"/>
            <a:ext cx="8142238" cy="415974"/>
          </a:xfrm>
          <a:prstGeom prst="rect">
            <a:avLst/>
          </a:prstGeom>
          <a:solidFill>
            <a:srgbClr val="FFFFFF">
              <a:alpha val="3921"/>
            </a:srgbClr>
          </a:solidFill>
          <a:ln>
            <a:noFill/>
          </a:ln>
        </p:spPr>
        <p:txBody>
          <a:bodyPr spcFirstLastPara="1" wrap="square" lIns="57150" tIns="57150" rIns="57150" bIns="571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35"/>
          <p:cNvSpPr/>
          <p:nvPr/>
        </p:nvSpPr>
        <p:spPr>
          <a:xfrm>
            <a:off x="642789" y="2750195"/>
            <a:ext cx="1749623" cy="2268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100"/>
              <a:buFont typeface="Nobile"/>
              <a:buNone/>
            </a:pPr>
            <a:r>
              <a:rPr lang="en" sz="1100" b="0" i="0" u="none" strike="noStrike" cap="non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Multi-Channel Alerts</a:t>
            </a:r>
            <a:endParaRPr sz="1100" b="0" i="0" u="none" strike="noStrike" cap="none"/>
          </a:p>
        </p:txBody>
      </p:sp>
      <p:sp>
        <p:nvSpPr>
          <p:cNvPr id="265" name="Google Shape;265;p35"/>
          <p:cNvSpPr/>
          <p:nvPr/>
        </p:nvSpPr>
        <p:spPr>
          <a:xfrm>
            <a:off x="2680693" y="2750195"/>
            <a:ext cx="1747243" cy="236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bile"/>
              <a:buNone/>
            </a:pPr>
            <a:r>
              <a:rPr lang="en" sz="1100" b="0" i="0" u="none" strike="noStrike" cap="none">
                <a:solidFill>
                  <a:srgbClr val="000000"/>
                </a:solidFill>
                <a:latin typeface="Nobile"/>
                <a:ea typeface="Nobile"/>
                <a:cs typeface="Nobile"/>
                <a:sym typeface="Nobile"/>
              </a:rPr>
              <a:t>✅</a:t>
            </a:r>
            <a:endParaRPr sz="1100" b="0" i="0" u="none" strike="noStrike" cap="none"/>
          </a:p>
        </p:txBody>
      </p:sp>
      <p:sp>
        <p:nvSpPr>
          <p:cNvPr id="266" name="Google Shape;266;p35"/>
          <p:cNvSpPr/>
          <p:nvPr/>
        </p:nvSpPr>
        <p:spPr>
          <a:xfrm>
            <a:off x="4716214" y="2750195"/>
            <a:ext cx="1747242" cy="236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bile"/>
              <a:buNone/>
            </a:pPr>
            <a:r>
              <a:rPr lang="en" sz="1100" b="0" i="0" u="none" strike="noStrike" cap="none">
                <a:solidFill>
                  <a:srgbClr val="000000"/>
                </a:solidFill>
                <a:latin typeface="Nobile"/>
                <a:ea typeface="Nobile"/>
                <a:cs typeface="Nobile"/>
                <a:sym typeface="Nobile"/>
              </a:rPr>
              <a:t>✅</a:t>
            </a:r>
            <a:endParaRPr sz="1100" b="0" i="0" u="none" strike="noStrike" cap="none"/>
          </a:p>
        </p:txBody>
      </p:sp>
      <p:sp>
        <p:nvSpPr>
          <p:cNvPr id="267" name="Google Shape;267;p35"/>
          <p:cNvSpPr/>
          <p:nvPr/>
        </p:nvSpPr>
        <p:spPr>
          <a:xfrm>
            <a:off x="6751737" y="2750195"/>
            <a:ext cx="1749623" cy="236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bile"/>
              <a:buNone/>
            </a:pPr>
            <a:r>
              <a:rPr lang="en" sz="1100" b="0" i="0" u="none" strike="noStrike" cap="none">
                <a:solidFill>
                  <a:srgbClr val="000000"/>
                </a:solidFill>
                <a:latin typeface="Nobile"/>
                <a:ea typeface="Nobile"/>
                <a:cs typeface="Nobile"/>
                <a:sym typeface="Nobile"/>
              </a:rPr>
              <a:t>❌</a:t>
            </a:r>
            <a:endParaRPr sz="1100" b="0" i="0" u="none" strike="noStrike" cap="none"/>
          </a:p>
        </p:txBody>
      </p:sp>
      <p:sp>
        <p:nvSpPr>
          <p:cNvPr id="268" name="Google Shape;268;p35"/>
          <p:cNvSpPr/>
          <p:nvPr/>
        </p:nvSpPr>
        <p:spPr>
          <a:xfrm>
            <a:off x="500881" y="3076352"/>
            <a:ext cx="8142238" cy="415974"/>
          </a:xfrm>
          <a:prstGeom prst="rect">
            <a:avLst/>
          </a:prstGeom>
          <a:solidFill>
            <a:srgbClr val="000000">
              <a:alpha val="3921"/>
            </a:srgbClr>
          </a:solidFill>
          <a:ln>
            <a:noFill/>
          </a:ln>
        </p:spPr>
        <p:txBody>
          <a:bodyPr spcFirstLastPara="1" wrap="square" lIns="57150" tIns="57150" rIns="57150" bIns="571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p35"/>
          <p:cNvSpPr/>
          <p:nvPr/>
        </p:nvSpPr>
        <p:spPr>
          <a:xfrm>
            <a:off x="642789" y="3166169"/>
            <a:ext cx="1749623" cy="2268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100"/>
              <a:buFont typeface="Nobile"/>
              <a:buNone/>
            </a:pPr>
            <a:r>
              <a:rPr lang="en" sz="1100" b="0" i="0" u="none" strike="noStrike" cap="non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Behavioral Scoring</a:t>
            </a:r>
            <a:endParaRPr sz="1100" b="0" i="0" u="none" strike="noStrike" cap="none"/>
          </a:p>
        </p:txBody>
      </p:sp>
      <p:sp>
        <p:nvSpPr>
          <p:cNvPr id="270" name="Google Shape;270;p35"/>
          <p:cNvSpPr/>
          <p:nvPr/>
        </p:nvSpPr>
        <p:spPr>
          <a:xfrm>
            <a:off x="2680693" y="3166169"/>
            <a:ext cx="1747243" cy="236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bile"/>
              <a:buNone/>
            </a:pPr>
            <a:r>
              <a:rPr lang="en" sz="1100" b="0" i="0" u="none" strike="noStrike" cap="none">
                <a:solidFill>
                  <a:srgbClr val="000000"/>
                </a:solidFill>
                <a:latin typeface="Nobile"/>
                <a:ea typeface="Nobile"/>
                <a:cs typeface="Nobile"/>
                <a:sym typeface="Nobile"/>
              </a:rPr>
              <a:t>✅</a:t>
            </a:r>
            <a:endParaRPr sz="1100" b="0" i="0" u="none" strike="noStrike" cap="none"/>
          </a:p>
        </p:txBody>
      </p:sp>
      <p:sp>
        <p:nvSpPr>
          <p:cNvPr id="271" name="Google Shape;271;p35"/>
          <p:cNvSpPr/>
          <p:nvPr/>
        </p:nvSpPr>
        <p:spPr>
          <a:xfrm>
            <a:off x="4716214" y="3166169"/>
            <a:ext cx="1747242" cy="236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bile"/>
              <a:buNone/>
            </a:pPr>
            <a:r>
              <a:rPr lang="en" sz="1100" b="0" i="0" u="none" strike="noStrike" cap="none">
                <a:solidFill>
                  <a:srgbClr val="000000"/>
                </a:solidFill>
                <a:latin typeface="Nobile"/>
                <a:ea typeface="Nobile"/>
                <a:cs typeface="Nobile"/>
                <a:sym typeface="Nobile"/>
              </a:rPr>
              <a:t>❌</a:t>
            </a:r>
            <a:endParaRPr sz="1100" b="0" i="0" u="none" strike="noStrike" cap="none"/>
          </a:p>
        </p:txBody>
      </p:sp>
      <p:sp>
        <p:nvSpPr>
          <p:cNvPr id="272" name="Google Shape;272;p35"/>
          <p:cNvSpPr/>
          <p:nvPr/>
        </p:nvSpPr>
        <p:spPr>
          <a:xfrm>
            <a:off x="6751737" y="3166169"/>
            <a:ext cx="1749623" cy="236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bile"/>
              <a:buNone/>
            </a:pPr>
            <a:r>
              <a:rPr lang="en" sz="1100" b="0" i="0" u="none" strike="noStrike" cap="none">
                <a:solidFill>
                  <a:srgbClr val="000000"/>
                </a:solidFill>
                <a:latin typeface="Nobile"/>
                <a:ea typeface="Nobile"/>
                <a:cs typeface="Nobile"/>
                <a:sym typeface="Nobile"/>
              </a:rPr>
              <a:t>❌</a:t>
            </a:r>
            <a:endParaRPr sz="1100" b="0" i="0" u="none" strike="noStrike" cap="none"/>
          </a:p>
        </p:txBody>
      </p:sp>
      <p:sp>
        <p:nvSpPr>
          <p:cNvPr id="273" name="Google Shape;273;p35"/>
          <p:cNvSpPr/>
          <p:nvPr/>
        </p:nvSpPr>
        <p:spPr>
          <a:xfrm>
            <a:off x="500881" y="3492326"/>
            <a:ext cx="8142238" cy="415974"/>
          </a:xfrm>
          <a:prstGeom prst="rect">
            <a:avLst/>
          </a:prstGeom>
          <a:solidFill>
            <a:srgbClr val="FFFFFF">
              <a:alpha val="3921"/>
            </a:srgbClr>
          </a:solidFill>
          <a:ln>
            <a:noFill/>
          </a:ln>
        </p:spPr>
        <p:txBody>
          <a:bodyPr spcFirstLastPara="1" wrap="square" lIns="57150" tIns="57150" rIns="57150" bIns="571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35"/>
          <p:cNvSpPr/>
          <p:nvPr/>
        </p:nvSpPr>
        <p:spPr>
          <a:xfrm>
            <a:off x="642789" y="3582144"/>
            <a:ext cx="1749623" cy="2268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100"/>
              <a:buFont typeface="Nobile"/>
              <a:buNone/>
            </a:pPr>
            <a:r>
              <a:rPr lang="en" sz="1100" b="0" i="0" u="none" strike="noStrike" cap="non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Dashboard for Creatives</a:t>
            </a:r>
            <a:endParaRPr sz="1100" b="0" i="0" u="none" strike="noStrike" cap="none"/>
          </a:p>
        </p:txBody>
      </p:sp>
      <p:sp>
        <p:nvSpPr>
          <p:cNvPr id="275" name="Google Shape;275;p35"/>
          <p:cNvSpPr/>
          <p:nvPr/>
        </p:nvSpPr>
        <p:spPr>
          <a:xfrm>
            <a:off x="2680693" y="3582144"/>
            <a:ext cx="1747243" cy="236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bile"/>
              <a:buNone/>
            </a:pPr>
            <a:r>
              <a:rPr lang="en" sz="1100" b="0" i="0" u="none" strike="noStrike" cap="none">
                <a:solidFill>
                  <a:srgbClr val="000000"/>
                </a:solidFill>
                <a:latin typeface="Nobile"/>
                <a:ea typeface="Nobile"/>
                <a:cs typeface="Nobile"/>
                <a:sym typeface="Nobile"/>
              </a:rPr>
              <a:t>✅</a:t>
            </a:r>
            <a:endParaRPr sz="1100" b="0" i="0" u="none" strike="noStrike" cap="none"/>
          </a:p>
        </p:txBody>
      </p:sp>
      <p:sp>
        <p:nvSpPr>
          <p:cNvPr id="276" name="Google Shape;276;p35"/>
          <p:cNvSpPr/>
          <p:nvPr/>
        </p:nvSpPr>
        <p:spPr>
          <a:xfrm>
            <a:off x="4716214" y="3582144"/>
            <a:ext cx="1747242" cy="236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bile"/>
              <a:buNone/>
            </a:pPr>
            <a:r>
              <a:rPr lang="en" sz="1100" b="0" i="0" u="none" strike="noStrike" cap="none">
                <a:solidFill>
                  <a:srgbClr val="000000"/>
                </a:solidFill>
                <a:latin typeface="Nobile"/>
                <a:ea typeface="Nobile"/>
                <a:cs typeface="Nobile"/>
                <a:sym typeface="Nobile"/>
              </a:rPr>
              <a:t>❌</a:t>
            </a:r>
            <a:endParaRPr sz="1100" b="0" i="0" u="none" strike="noStrike" cap="none"/>
          </a:p>
        </p:txBody>
      </p:sp>
      <p:sp>
        <p:nvSpPr>
          <p:cNvPr id="277" name="Google Shape;277;p35"/>
          <p:cNvSpPr/>
          <p:nvPr/>
        </p:nvSpPr>
        <p:spPr>
          <a:xfrm>
            <a:off x="6751737" y="3582144"/>
            <a:ext cx="1749623" cy="236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bile"/>
              <a:buNone/>
            </a:pPr>
            <a:r>
              <a:rPr lang="en" sz="1100" b="0" i="0" u="none" strike="noStrike" cap="none">
                <a:solidFill>
                  <a:srgbClr val="000000"/>
                </a:solidFill>
                <a:latin typeface="Nobile"/>
                <a:ea typeface="Nobile"/>
                <a:cs typeface="Nobile"/>
                <a:sym typeface="Nobile"/>
              </a:rPr>
              <a:t>❌</a:t>
            </a:r>
            <a:endParaRPr sz="1100" b="0" i="0" u="none" strike="noStrike" cap="none"/>
          </a:p>
        </p:txBody>
      </p:sp>
      <p:sp>
        <p:nvSpPr>
          <p:cNvPr id="278" name="Google Shape;278;p35"/>
          <p:cNvSpPr/>
          <p:nvPr/>
        </p:nvSpPr>
        <p:spPr>
          <a:xfrm>
            <a:off x="500881" y="3908301"/>
            <a:ext cx="8142238" cy="415974"/>
          </a:xfrm>
          <a:prstGeom prst="rect">
            <a:avLst/>
          </a:prstGeom>
          <a:solidFill>
            <a:srgbClr val="000000">
              <a:alpha val="3921"/>
            </a:srgbClr>
          </a:solidFill>
          <a:ln>
            <a:noFill/>
          </a:ln>
        </p:spPr>
        <p:txBody>
          <a:bodyPr spcFirstLastPara="1" wrap="square" lIns="57150" tIns="57150" rIns="57150" bIns="571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35"/>
          <p:cNvSpPr/>
          <p:nvPr/>
        </p:nvSpPr>
        <p:spPr>
          <a:xfrm>
            <a:off x="642789" y="3998119"/>
            <a:ext cx="1749623" cy="2268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100"/>
              <a:buFont typeface="Nobile"/>
              <a:buNone/>
            </a:pPr>
            <a:r>
              <a:rPr lang="en" sz="1100" b="0" i="0" u="none" strike="noStrike" cap="non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Custom Integration</a:t>
            </a:r>
            <a:endParaRPr sz="1100" b="0" i="0" u="none" strike="noStrike" cap="none"/>
          </a:p>
        </p:txBody>
      </p:sp>
      <p:sp>
        <p:nvSpPr>
          <p:cNvPr id="280" name="Google Shape;280;p35"/>
          <p:cNvSpPr/>
          <p:nvPr/>
        </p:nvSpPr>
        <p:spPr>
          <a:xfrm>
            <a:off x="2680693" y="3998119"/>
            <a:ext cx="1747243" cy="236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bile"/>
              <a:buNone/>
            </a:pPr>
            <a:r>
              <a:rPr lang="en" sz="1100" b="0" i="0" u="none" strike="noStrike" cap="none">
                <a:solidFill>
                  <a:srgbClr val="000000"/>
                </a:solidFill>
                <a:latin typeface="Nobile"/>
                <a:ea typeface="Nobile"/>
                <a:cs typeface="Nobile"/>
                <a:sym typeface="Nobile"/>
              </a:rPr>
              <a:t>✅</a:t>
            </a:r>
            <a:endParaRPr sz="1100" b="0" i="0" u="none" strike="noStrike" cap="none"/>
          </a:p>
        </p:txBody>
      </p:sp>
      <p:sp>
        <p:nvSpPr>
          <p:cNvPr id="281" name="Google Shape;281;p35"/>
          <p:cNvSpPr/>
          <p:nvPr/>
        </p:nvSpPr>
        <p:spPr>
          <a:xfrm>
            <a:off x="4716214" y="3998119"/>
            <a:ext cx="1747242" cy="236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bile"/>
              <a:buNone/>
            </a:pPr>
            <a:r>
              <a:rPr lang="en" sz="1100" b="0" i="0" u="none" strike="noStrike" cap="none">
                <a:solidFill>
                  <a:srgbClr val="000000"/>
                </a:solidFill>
                <a:latin typeface="Nobile"/>
                <a:ea typeface="Nobile"/>
                <a:cs typeface="Nobile"/>
                <a:sym typeface="Nobile"/>
              </a:rPr>
              <a:t>✅</a:t>
            </a:r>
            <a:endParaRPr sz="1100" b="0" i="0" u="none" strike="noStrike" cap="none"/>
          </a:p>
        </p:txBody>
      </p:sp>
      <p:sp>
        <p:nvSpPr>
          <p:cNvPr id="282" name="Google Shape;282;p35"/>
          <p:cNvSpPr/>
          <p:nvPr/>
        </p:nvSpPr>
        <p:spPr>
          <a:xfrm>
            <a:off x="6751737" y="3998119"/>
            <a:ext cx="1749623" cy="236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bile"/>
              <a:buNone/>
            </a:pPr>
            <a:r>
              <a:rPr lang="en" sz="1100" b="0" i="0" u="none" strike="noStrike" cap="none">
                <a:solidFill>
                  <a:srgbClr val="000000"/>
                </a:solidFill>
                <a:latin typeface="Nobile"/>
                <a:ea typeface="Nobile"/>
                <a:cs typeface="Nobile"/>
                <a:sym typeface="Nobile"/>
              </a:rPr>
              <a:t>❌</a:t>
            </a:r>
            <a:endParaRPr sz="1100" b="0" i="0" u="none" strike="noStrike" cap="none"/>
          </a:p>
        </p:txBody>
      </p:sp>
      <p:sp>
        <p:nvSpPr>
          <p:cNvPr id="283" name="Google Shape;283;p35"/>
          <p:cNvSpPr txBox="1"/>
          <p:nvPr/>
        </p:nvSpPr>
        <p:spPr>
          <a:xfrm>
            <a:off x="1635224" y="413257"/>
            <a:ext cx="3491400" cy="17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725" tIns="21725" rIns="21725" bIns="21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912"/>
              <a:buFont typeface="Arial"/>
              <a:buNone/>
            </a:pPr>
            <a:r>
              <a:rPr lang="en" sz="798" i="0" u="none" strike="noStrike" cap="none">
                <a:solidFill>
                  <a:srgbClr val="5E5E5E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Pitch Deck | CODEHER Hackathon </a:t>
            </a:r>
            <a:endParaRPr sz="456" i="0" u="none" strike="noStrike" cap="none">
              <a:solidFill>
                <a:srgbClr val="000000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pic>
        <p:nvPicPr>
          <p:cNvPr id="284" name="Google Shape;284;p35" title="black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88436" y="171788"/>
            <a:ext cx="2555565" cy="4990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35" title="Power learn Project Logo horizontal no shadow (1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02100"/>
            <a:ext cx="1443942" cy="8122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6"/>
          <p:cNvSpPr/>
          <p:nvPr/>
        </p:nvSpPr>
        <p:spPr>
          <a:xfrm>
            <a:off x="496119" y="623581"/>
            <a:ext cx="1772100" cy="22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1400"/>
              <a:buFont typeface="Corben"/>
              <a:buNone/>
            </a:pPr>
            <a:r>
              <a:rPr lang="en" sz="1400" b="0" i="0" u="none" strike="noStrike" cap="none">
                <a:solidFill>
                  <a:srgbClr val="1B1B27"/>
                </a:solidFill>
                <a:latin typeface="Corben"/>
                <a:ea typeface="Corben"/>
                <a:cs typeface="Corben"/>
                <a:sym typeface="Corben"/>
              </a:rPr>
              <a:t>Revenue Model</a:t>
            </a:r>
            <a:endParaRPr sz="1400" b="0" i="0" u="none" strike="noStrike" cap="none"/>
          </a:p>
        </p:txBody>
      </p:sp>
      <p:sp>
        <p:nvSpPr>
          <p:cNvPr id="292" name="Google Shape;292;p36"/>
          <p:cNvSpPr/>
          <p:nvPr/>
        </p:nvSpPr>
        <p:spPr>
          <a:xfrm>
            <a:off x="496126" y="845050"/>
            <a:ext cx="5673900" cy="4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2800"/>
              <a:buFont typeface="Corben"/>
              <a:buNone/>
            </a:pPr>
            <a:r>
              <a:rPr lang="en" sz="2800" b="0" i="0" u="none" strike="noStrike" cap="none">
                <a:solidFill>
                  <a:srgbClr val="1B1B27"/>
                </a:solidFill>
                <a:latin typeface="Corben"/>
                <a:ea typeface="Corben"/>
                <a:cs typeface="Corben"/>
                <a:sym typeface="Corben"/>
              </a:rPr>
              <a:t>Monetization &amp; Profitability</a:t>
            </a:r>
            <a:endParaRPr sz="2800" b="0" i="0" u="none" strike="noStrike" cap="none"/>
          </a:p>
        </p:txBody>
      </p:sp>
      <p:sp>
        <p:nvSpPr>
          <p:cNvPr id="293" name="Google Shape;293;p36"/>
          <p:cNvSpPr/>
          <p:nvPr/>
        </p:nvSpPr>
        <p:spPr>
          <a:xfrm>
            <a:off x="275331" y="1621230"/>
            <a:ext cx="2213700" cy="26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528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1700"/>
              <a:buFont typeface="Corben"/>
              <a:buNone/>
            </a:pPr>
            <a:r>
              <a:rPr lang="en" sz="1700" b="0" i="0" u="none" strike="noStrike" cap="none">
                <a:solidFill>
                  <a:srgbClr val="1B1B27"/>
                </a:solidFill>
                <a:latin typeface="Corben"/>
                <a:ea typeface="Corben"/>
                <a:cs typeface="Corben"/>
                <a:sym typeface="Corben"/>
              </a:rPr>
              <a:t>Monetization Strategy</a:t>
            </a:r>
            <a:endParaRPr sz="1700" b="0" i="0" u="none" strike="noStrike" cap="none"/>
          </a:p>
        </p:txBody>
      </p:sp>
      <p:sp>
        <p:nvSpPr>
          <p:cNvPr id="294" name="Google Shape;294;p36"/>
          <p:cNvSpPr/>
          <p:nvPr/>
        </p:nvSpPr>
        <p:spPr>
          <a:xfrm>
            <a:off x="496094" y="2220096"/>
            <a:ext cx="24864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100"/>
              <a:buFont typeface="Nobile"/>
              <a:buNone/>
            </a:pPr>
            <a:r>
              <a:rPr lang="en" sz="1100" b="0" i="0" u="none" strike="noStrike" cap="non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Subscriptions + Integration Fees</a:t>
            </a:r>
            <a:endParaRPr sz="1100" b="0" i="0" u="none" strike="noStrike" cap="none"/>
          </a:p>
        </p:txBody>
      </p:sp>
      <p:sp>
        <p:nvSpPr>
          <p:cNvPr id="295" name="Google Shape;295;p36"/>
          <p:cNvSpPr/>
          <p:nvPr/>
        </p:nvSpPr>
        <p:spPr>
          <a:xfrm>
            <a:off x="141819" y="2583219"/>
            <a:ext cx="2126400" cy="26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528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1700"/>
              <a:buFont typeface="Corben"/>
              <a:buNone/>
            </a:pPr>
            <a:r>
              <a:rPr lang="en" sz="1700" b="0" i="0" u="none" strike="noStrike" cap="none">
                <a:solidFill>
                  <a:srgbClr val="1B1B27"/>
                </a:solidFill>
                <a:latin typeface="Corben"/>
                <a:ea typeface="Corben"/>
                <a:cs typeface="Corben"/>
                <a:sym typeface="Corben"/>
              </a:rPr>
              <a:t>Who Pays</a:t>
            </a:r>
            <a:endParaRPr sz="1700" b="0" i="0" u="none" strike="noStrike" cap="none"/>
          </a:p>
        </p:txBody>
      </p:sp>
      <p:sp>
        <p:nvSpPr>
          <p:cNvPr id="296" name="Google Shape;296;p36"/>
          <p:cNvSpPr/>
          <p:nvPr/>
        </p:nvSpPr>
        <p:spPr>
          <a:xfrm>
            <a:off x="496119" y="2826098"/>
            <a:ext cx="2486323" cy="2268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15900" marR="0" lvl="0" indent="-22225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100"/>
              <a:buFont typeface="Nobile"/>
              <a:buChar char="•"/>
            </a:pPr>
            <a:r>
              <a:rPr lang="en" sz="1100" b="0" i="0" u="none" strike="noStrike" cap="non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HEVA</a:t>
            </a:r>
            <a:endParaRPr sz="1100" b="0" i="0" u="none" strike="noStrike" cap="none"/>
          </a:p>
        </p:txBody>
      </p:sp>
      <p:sp>
        <p:nvSpPr>
          <p:cNvPr id="297" name="Google Shape;297;p36"/>
          <p:cNvSpPr/>
          <p:nvPr/>
        </p:nvSpPr>
        <p:spPr>
          <a:xfrm>
            <a:off x="496119" y="3102471"/>
            <a:ext cx="2486323" cy="2268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15900" marR="0" lvl="0" indent="-22225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100"/>
              <a:buFont typeface="Nobile"/>
              <a:buChar char="•"/>
            </a:pPr>
            <a:r>
              <a:rPr lang="en" sz="1100" b="0" i="0" u="none" strike="noStrike" cap="non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Creatives &amp; Small Studios</a:t>
            </a:r>
            <a:endParaRPr sz="1100" b="0" i="0" u="none" strike="noStrike" cap="none"/>
          </a:p>
        </p:txBody>
      </p:sp>
      <p:sp>
        <p:nvSpPr>
          <p:cNvPr id="298" name="Google Shape;298;p36"/>
          <p:cNvSpPr/>
          <p:nvPr/>
        </p:nvSpPr>
        <p:spPr>
          <a:xfrm>
            <a:off x="496119" y="3378845"/>
            <a:ext cx="2486323" cy="2268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15900" marR="0" lvl="0" indent="-22225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100"/>
              <a:buFont typeface="Nobile"/>
              <a:buChar char="•"/>
            </a:pPr>
            <a:r>
              <a:rPr lang="en" sz="1100" b="0" i="0" u="none" strike="noStrike" cap="non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IP Lawyers/Firms</a:t>
            </a:r>
            <a:endParaRPr sz="1100" b="0" i="0" u="none" strike="noStrike" cap="none"/>
          </a:p>
        </p:txBody>
      </p:sp>
      <p:sp>
        <p:nvSpPr>
          <p:cNvPr id="299" name="Google Shape;299;p36"/>
          <p:cNvSpPr/>
          <p:nvPr/>
        </p:nvSpPr>
        <p:spPr>
          <a:xfrm>
            <a:off x="3333080" y="1642393"/>
            <a:ext cx="2126456" cy="2658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528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1700"/>
              <a:buFont typeface="Corben"/>
              <a:buNone/>
            </a:pPr>
            <a:r>
              <a:rPr lang="en" sz="1700" b="0" i="0" u="none" strike="noStrike" cap="none">
                <a:solidFill>
                  <a:srgbClr val="1B1B27"/>
                </a:solidFill>
                <a:latin typeface="Corben"/>
                <a:ea typeface="Corben"/>
                <a:cs typeface="Corben"/>
                <a:sym typeface="Corben"/>
              </a:rPr>
              <a:t>Payment Channels</a:t>
            </a:r>
            <a:endParaRPr sz="1700" b="0" i="0" u="none" strike="noStrike" cap="none"/>
          </a:p>
        </p:txBody>
      </p:sp>
      <p:sp>
        <p:nvSpPr>
          <p:cNvPr id="300" name="Google Shape;300;p36"/>
          <p:cNvSpPr/>
          <p:nvPr/>
        </p:nvSpPr>
        <p:spPr>
          <a:xfrm>
            <a:off x="3333080" y="2049959"/>
            <a:ext cx="2486323" cy="2268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15900" marR="0" lvl="0" indent="-22225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100"/>
              <a:buFont typeface="Nobile"/>
              <a:buChar char="•"/>
            </a:pPr>
            <a:r>
              <a:rPr lang="en" sz="1100" b="0" i="0" u="none" strike="noStrike" cap="non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Mpesa</a:t>
            </a:r>
            <a:endParaRPr sz="1100" b="0" i="0" u="none" strike="noStrike" cap="none"/>
          </a:p>
        </p:txBody>
      </p:sp>
      <p:sp>
        <p:nvSpPr>
          <p:cNvPr id="301" name="Google Shape;301;p36"/>
          <p:cNvSpPr/>
          <p:nvPr/>
        </p:nvSpPr>
        <p:spPr>
          <a:xfrm>
            <a:off x="3333080" y="2326333"/>
            <a:ext cx="2486323" cy="2268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15900" marR="0" lvl="0" indent="-22225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100"/>
              <a:buFont typeface="Nobile"/>
              <a:buChar char="•"/>
            </a:pPr>
            <a:r>
              <a:rPr lang="en" sz="1100" b="0" i="0" u="none" strike="noStrike" cap="non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Bank</a:t>
            </a:r>
            <a:endParaRPr sz="1100" b="0" i="0" u="none" strike="noStrike" cap="none"/>
          </a:p>
        </p:txBody>
      </p:sp>
      <p:sp>
        <p:nvSpPr>
          <p:cNvPr id="302" name="Google Shape;302;p36"/>
          <p:cNvSpPr/>
          <p:nvPr/>
        </p:nvSpPr>
        <p:spPr>
          <a:xfrm>
            <a:off x="3333080" y="2602706"/>
            <a:ext cx="2486323" cy="2268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15900" marR="0" lvl="0" indent="-22225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100"/>
              <a:buFont typeface="Nobile"/>
              <a:buChar char="•"/>
            </a:pPr>
            <a:r>
              <a:rPr lang="en" sz="1100" b="0" i="0" u="none" strike="noStrike" cap="non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Card</a:t>
            </a:r>
            <a:endParaRPr sz="1100" b="0" i="0" u="none" strike="noStrike" cap="none"/>
          </a:p>
        </p:txBody>
      </p:sp>
      <p:sp>
        <p:nvSpPr>
          <p:cNvPr id="303" name="Google Shape;303;p36"/>
          <p:cNvSpPr/>
          <p:nvPr/>
        </p:nvSpPr>
        <p:spPr>
          <a:xfrm>
            <a:off x="3333080" y="2971279"/>
            <a:ext cx="2126456" cy="2658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528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1700"/>
              <a:buFont typeface="Corben"/>
              <a:buNone/>
            </a:pPr>
            <a:r>
              <a:rPr lang="en" sz="1700" b="0" i="0" u="none" strike="noStrike" cap="none">
                <a:solidFill>
                  <a:srgbClr val="1B1B27"/>
                </a:solidFill>
                <a:latin typeface="Corben"/>
                <a:ea typeface="Corben"/>
                <a:cs typeface="Corben"/>
                <a:sym typeface="Corben"/>
              </a:rPr>
              <a:t>Cost Structure</a:t>
            </a:r>
            <a:endParaRPr sz="1700" b="0" i="0" u="none" strike="noStrike" cap="none"/>
          </a:p>
        </p:txBody>
      </p:sp>
      <p:sp>
        <p:nvSpPr>
          <p:cNvPr id="304" name="Google Shape;304;p36"/>
          <p:cNvSpPr/>
          <p:nvPr/>
        </p:nvSpPr>
        <p:spPr>
          <a:xfrm>
            <a:off x="3333080" y="3378845"/>
            <a:ext cx="2486323" cy="2268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15900" marR="0" lvl="0" indent="-22225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100"/>
              <a:buFont typeface="Nobile"/>
              <a:buChar char="•"/>
            </a:pPr>
            <a:r>
              <a:rPr lang="en" sz="1100" b="0" i="0" u="none" strike="noStrike" cap="non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Monthly server: KES 5,000</a:t>
            </a:r>
            <a:endParaRPr sz="1100" b="0" i="0" u="none" strike="noStrike" cap="none"/>
          </a:p>
        </p:txBody>
      </p:sp>
      <p:sp>
        <p:nvSpPr>
          <p:cNvPr id="305" name="Google Shape;305;p36"/>
          <p:cNvSpPr/>
          <p:nvPr/>
        </p:nvSpPr>
        <p:spPr>
          <a:xfrm>
            <a:off x="3333080" y="3655219"/>
            <a:ext cx="2486323" cy="453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15900" marR="0" lvl="0" indent="-22225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100"/>
              <a:buFont typeface="Nobile"/>
              <a:buChar char="•"/>
            </a:pPr>
            <a:r>
              <a:rPr lang="en" sz="1100" b="0" i="0" u="none" strike="noStrike" cap="non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Maintenance: KES 30,000/month</a:t>
            </a:r>
            <a:endParaRPr sz="1100" b="0" i="0" u="none" strike="noStrike" cap="none"/>
          </a:p>
        </p:txBody>
      </p:sp>
      <p:sp>
        <p:nvSpPr>
          <p:cNvPr id="306" name="Google Shape;306;p36"/>
          <p:cNvSpPr/>
          <p:nvPr/>
        </p:nvSpPr>
        <p:spPr>
          <a:xfrm>
            <a:off x="3333080" y="4158407"/>
            <a:ext cx="2486323" cy="453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15900" marR="0" lvl="0" indent="-22225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100"/>
              <a:buFont typeface="Nobile"/>
              <a:buChar char="•"/>
            </a:pPr>
            <a:r>
              <a:rPr lang="en" sz="1100" b="0" i="0" u="none" strike="noStrike" cap="non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Customer support: KES 20,000/month</a:t>
            </a:r>
            <a:endParaRPr sz="1100" b="0" i="0" u="none" strike="noStrike" cap="none"/>
          </a:p>
        </p:txBody>
      </p:sp>
      <p:sp>
        <p:nvSpPr>
          <p:cNvPr id="307" name="Google Shape;307;p36"/>
          <p:cNvSpPr/>
          <p:nvPr/>
        </p:nvSpPr>
        <p:spPr>
          <a:xfrm>
            <a:off x="6170042" y="1642393"/>
            <a:ext cx="2126456" cy="2658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528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1700"/>
              <a:buFont typeface="Corben"/>
              <a:buNone/>
            </a:pPr>
            <a:r>
              <a:rPr lang="en" sz="1700" b="0" i="0" u="none" strike="noStrike" cap="none">
                <a:solidFill>
                  <a:srgbClr val="1B1B27"/>
                </a:solidFill>
                <a:latin typeface="Corben"/>
                <a:ea typeface="Corben"/>
                <a:cs typeface="Corben"/>
                <a:sym typeface="Corben"/>
              </a:rPr>
              <a:t>Expected Profit</a:t>
            </a:r>
            <a:endParaRPr sz="1700" b="0" i="0" u="none" strike="noStrike" cap="none"/>
          </a:p>
        </p:txBody>
      </p:sp>
      <p:sp>
        <p:nvSpPr>
          <p:cNvPr id="308" name="Google Shape;308;p36"/>
          <p:cNvSpPr/>
          <p:nvPr/>
        </p:nvSpPr>
        <p:spPr>
          <a:xfrm>
            <a:off x="6170042" y="2049959"/>
            <a:ext cx="2486323" cy="2268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15900" marR="0" lvl="0" indent="-22225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100"/>
              <a:buFont typeface="Nobile"/>
              <a:buChar char="•"/>
            </a:pPr>
            <a:r>
              <a:rPr lang="en" sz="1100" b="0" i="0" u="none" strike="noStrike" cap="non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Gross margin: 65%</a:t>
            </a:r>
            <a:endParaRPr sz="1100" b="0" i="0" u="none" strike="noStrike" cap="none"/>
          </a:p>
        </p:txBody>
      </p:sp>
      <p:sp>
        <p:nvSpPr>
          <p:cNvPr id="309" name="Google Shape;309;p36"/>
          <p:cNvSpPr/>
          <p:nvPr/>
        </p:nvSpPr>
        <p:spPr>
          <a:xfrm>
            <a:off x="6170042" y="2326333"/>
            <a:ext cx="2486323" cy="453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15900" marR="0" lvl="0" indent="-22225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100"/>
              <a:buFont typeface="Nobile"/>
              <a:buChar char="•"/>
            </a:pPr>
            <a:r>
              <a:rPr lang="en" sz="1100" b="0" i="0" u="none" strike="noStrike" cap="non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Breakeven in 9 months with 150 HEVA creatives onboarded</a:t>
            </a:r>
            <a:endParaRPr sz="1100" b="0" i="0" u="none" strike="noStrike" cap="none"/>
          </a:p>
        </p:txBody>
      </p:sp>
      <p:sp>
        <p:nvSpPr>
          <p:cNvPr id="310" name="Google Shape;310;p36"/>
          <p:cNvSpPr txBox="1"/>
          <p:nvPr/>
        </p:nvSpPr>
        <p:spPr>
          <a:xfrm>
            <a:off x="1635224" y="367093"/>
            <a:ext cx="3491400" cy="17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725" tIns="21725" rIns="21725" bIns="21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912"/>
              <a:buFont typeface="Arial"/>
              <a:buNone/>
            </a:pPr>
            <a:r>
              <a:rPr lang="en" sz="798" i="0" u="none" strike="noStrike" cap="none">
                <a:solidFill>
                  <a:srgbClr val="5E5E5E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Pitch Deck | CODEHER Hackathon </a:t>
            </a:r>
            <a:endParaRPr sz="456" i="0" u="none" strike="noStrike" cap="none">
              <a:solidFill>
                <a:srgbClr val="000000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pic>
        <p:nvPicPr>
          <p:cNvPr id="311" name="Google Shape;311;p36" title="black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88435" y="125625"/>
            <a:ext cx="2555565" cy="4990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36" title="Power learn Project Logo horizontal no shadow (1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55936"/>
            <a:ext cx="1443942" cy="8122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889</Words>
  <Application>Microsoft Office PowerPoint</Application>
  <PresentationFormat>On-screen Show (16:9)</PresentationFormat>
  <Paragraphs>221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Poppins SemiBold</vt:lpstr>
      <vt:lpstr>Nobile</vt:lpstr>
      <vt:lpstr>Corben</vt:lpstr>
      <vt:lpstr>Arial</vt:lpstr>
      <vt:lpstr>Simple Light</vt:lpstr>
      <vt:lpstr>Office Theme</vt:lpstr>
      <vt:lpstr>Solving Debt Recovery in the Creative: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hassan mohamed</cp:lastModifiedBy>
  <cp:revision>1</cp:revision>
  <dcterms:modified xsi:type="dcterms:W3CDTF">2025-08-06T19:17:35Z</dcterms:modified>
</cp:coreProperties>
</file>